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JPG" ContentType="image/jpeg"/>
  <Default Extension="rels" ContentType="application/vnd.openxmlformats-package.relationships+xml"/>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8"/>
  </p:notesMasterIdLst>
  <p:sldIdLst>
    <p:sldId id="545" r:id="rId2"/>
    <p:sldId id="256" r:id="rId3"/>
    <p:sldId id="546" r:id="rId4"/>
    <p:sldId id="552" r:id="rId5"/>
    <p:sldId id="553" r:id="rId6"/>
    <p:sldId id="554" r:id="rId7"/>
    <p:sldId id="555" r:id="rId8"/>
    <p:sldId id="556" r:id="rId9"/>
    <p:sldId id="557" r:id="rId10"/>
    <p:sldId id="603" r:id="rId11"/>
    <p:sldId id="604" r:id="rId12"/>
    <p:sldId id="558" r:id="rId13"/>
    <p:sldId id="559" r:id="rId14"/>
    <p:sldId id="560" r:id="rId15"/>
    <p:sldId id="561" r:id="rId16"/>
    <p:sldId id="562" r:id="rId17"/>
    <p:sldId id="563" r:id="rId18"/>
    <p:sldId id="564" r:id="rId19"/>
    <p:sldId id="565" r:id="rId20"/>
    <p:sldId id="566" r:id="rId21"/>
    <p:sldId id="567" r:id="rId22"/>
    <p:sldId id="568" r:id="rId23"/>
    <p:sldId id="611" r:id="rId24"/>
    <p:sldId id="599" r:id="rId25"/>
    <p:sldId id="592" r:id="rId26"/>
    <p:sldId id="593" r:id="rId27"/>
    <p:sldId id="610" r:id="rId28"/>
    <p:sldId id="596" r:id="rId29"/>
    <p:sldId id="598" r:id="rId30"/>
    <p:sldId id="594" r:id="rId31"/>
    <p:sldId id="607" r:id="rId32"/>
    <p:sldId id="600" r:id="rId33"/>
    <p:sldId id="381" r:id="rId34"/>
    <p:sldId id="382" r:id="rId35"/>
    <p:sldId id="583" r:id="rId36"/>
    <p:sldId id="572" r:id="rId37"/>
    <p:sldId id="582" r:id="rId38"/>
    <p:sldId id="581" r:id="rId39"/>
    <p:sldId id="396" r:id="rId40"/>
    <p:sldId id="397" r:id="rId41"/>
    <p:sldId id="394" r:id="rId42"/>
    <p:sldId id="448" r:id="rId43"/>
    <p:sldId id="449" r:id="rId44"/>
    <p:sldId id="327" r:id="rId45"/>
    <p:sldId id="315" r:id="rId46"/>
    <p:sldId id="390" r:id="rId47"/>
    <p:sldId id="318" r:id="rId48"/>
    <p:sldId id="443" r:id="rId49"/>
    <p:sldId id="444" r:id="rId50"/>
    <p:sldId id="541" r:id="rId51"/>
    <p:sldId id="399" r:id="rId52"/>
    <p:sldId id="429" r:id="rId53"/>
    <p:sldId id="401" r:id="rId54"/>
    <p:sldId id="402" r:id="rId55"/>
    <p:sldId id="450" r:id="rId56"/>
    <p:sldId id="536" r:id="rId57"/>
    <p:sldId id="609" r:id="rId58"/>
    <p:sldId id="522" r:id="rId59"/>
    <p:sldId id="587" r:id="rId60"/>
    <p:sldId id="589" r:id="rId61"/>
    <p:sldId id="590" r:id="rId62"/>
    <p:sldId id="574" r:id="rId63"/>
    <p:sldId id="584" r:id="rId64"/>
    <p:sldId id="585" r:id="rId65"/>
    <p:sldId id="586" r:id="rId66"/>
    <p:sldId id="518" r:id="rId6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C4DE1"/>
    <a:srgbClr val="4457FF"/>
    <a:srgbClr val="0067AC"/>
    <a:srgbClr val="708F2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showGuides="1">
      <p:cViewPr>
        <p:scale>
          <a:sx n="75" d="100"/>
          <a:sy n="75" d="100"/>
        </p:scale>
        <p:origin x="-1576" y="40"/>
      </p:cViewPr>
      <p:guideLst>
        <p:guide orient="horz" pos="2160"/>
        <p:guide pos="2880"/>
      </p:guideLst>
    </p:cSldViewPr>
  </p:slideViewPr>
  <p:notesTextViewPr>
    <p:cViewPr>
      <p:scale>
        <a:sx n="75" d="100"/>
        <a:sy n="75" d="100"/>
      </p:scale>
      <p:origin x="0" y="0"/>
    </p:cViewPr>
  </p:notesTextViewPr>
  <p:sorterViewPr>
    <p:cViewPr>
      <p:scale>
        <a:sx n="66" d="100"/>
        <a:sy n="66" d="100"/>
      </p:scale>
      <p:origin x="0" y="348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notesMaster" Target="notesMasters/notesMaster1.xml"/><Relationship Id="rId69" Type="http://schemas.openxmlformats.org/officeDocument/2006/relationships/printerSettings" Target="printerSettings/printerSettings1.bin"/><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presProps" Target="presProps.xml"/><Relationship Id="rId71" Type="http://schemas.openxmlformats.org/officeDocument/2006/relationships/viewProps" Target="viewProps.xml"/><Relationship Id="rId72" Type="http://schemas.openxmlformats.org/officeDocument/2006/relationships/theme" Target="theme/theme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png"/><Relationship Id="rId2" Type="http://schemas.openxmlformats.org/officeDocument/2006/relationships/image" Target="../media/image5.png"/></Relationships>
</file>

<file path=ppt/drawings/_rels/vmlDrawing2.v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1" Type="http://schemas.openxmlformats.org/officeDocument/2006/relationships/image" Target="../media/image43.png"/><Relationship Id="rId2" Type="http://schemas.openxmlformats.org/officeDocument/2006/relationships/image" Target="../media/image44.png"/></Relationships>
</file>

<file path=ppt/drawings/_rels/vmlDrawing3.v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1" Type="http://schemas.openxmlformats.org/officeDocument/2006/relationships/image" Target="../media/image43.png"/><Relationship Id="rId2" Type="http://schemas.openxmlformats.org/officeDocument/2006/relationships/image" Target="../media/image44.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EB8EC09-98C1-4230-A213-FA5AE5122305}" type="datetimeFigureOut">
              <a:rPr lang="en-US" smtClean="0"/>
              <a:pPr/>
              <a:t>10/4/12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B6C736F-67DC-4AD6-B39F-F449EC149DB4}" type="slidenum">
              <a:rPr lang="en-US" smtClean="0"/>
              <a:pPr/>
              <a:t>‹#›</a:t>
            </a:fld>
            <a:endParaRPr lang="en-US"/>
          </a:p>
        </p:txBody>
      </p:sp>
    </p:spTree>
    <p:extLst>
      <p:ext uri="{BB962C8B-B14F-4D97-AF65-F5344CB8AC3E}">
        <p14:creationId xmlns:p14="http://schemas.microsoft.com/office/powerpoint/2010/main" val="19096921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Rot="1" noChangeAspect="1" noChangeArrowheads="1" noTextEdit="1"/>
          </p:cNvSpPr>
          <p:nvPr>
            <p:ph type="sldImg"/>
          </p:nvPr>
        </p:nvSpPr>
        <p:spPr>
          <a:solidFill>
            <a:srgbClr val="FFFFFF"/>
          </a:solidFill>
          <a:ln/>
        </p:spPr>
      </p:sp>
      <p:sp>
        <p:nvSpPr>
          <p:cNvPr id="15363"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endParaRPr lang="en-US">
              <a:latin typeface="Times" charset="0"/>
              <a:ea typeface="ＭＳ Ｐゴシック" charset="-128"/>
              <a:cs typeface="ＭＳ Ｐゴシック"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p:cNvSpPr>
          <p:nvPr>
            <p:ph type="sldImg"/>
          </p:nvPr>
        </p:nvSpPr>
        <p:spPr bwMode="auto">
          <a:noFill/>
          <a:ln>
            <a:solidFill>
              <a:srgbClr val="000000"/>
            </a:solidFill>
            <a:miter lim="800000"/>
            <a:headEnd/>
            <a:tailEnd/>
          </a:ln>
        </p:spPr>
      </p:sp>
      <p:sp>
        <p:nvSpPr>
          <p:cNvPr id="57347" name="Notes Placeholder 2"/>
          <p:cNvSpPr>
            <a:spLocks noGrp="1"/>
          </p:cNvSpPr>
          <p:nvPr>
            <p:ph type="body" idx="1"/>
          </p:nvPr>
        </p:nvSpPr>
        <p:spPr bwMode="auto">
          <a:noFill/>
        </p:spPr>
        <p:txBody>
          <a:bodyPr/>
          <a:lstStyle/>
          <a:p>
            <a:r>
              <a:rPr lang="en-US" smtClean="0">
                <a:latin typeface="Arial" pitchFamily="29" charset="0"/>
                <a:ea typeface="ＭＳ Ｐゴシック" pitchFamily="29" charset="-128"/>
                <a:cs typeface="ＭＳ Ｐゴシック" pitchFamily="29" charset="-128"/>
              </a:rPr>
              <a:t>Shown here is the frequency at the end of the century of what we consider now to be a 20 year heat wave. Instead of once every 20 years, these temperatures would be experienced every other year or so over most of the continental US in this business as usual scenario.</a:t>
            </a:r>
          </a:p>
        </p:txBody>
      </p:sp>
      <p:sp>
        <p:nvSpPr>
          <p:cNvPr id="57348" name="Slide Number Placeholder 3"/>
          <p:cNvSpPr>
            <a:spLocks noGrp="1"/>
          </p:cNvSpPr>
          <p:nvPr>
            <p:ph type="sldNum" sz="quarter" idx="5"/>
          </p:nvPr>
        </p:nvSpPr>
        <p:spPr bwMode="auto">
          <a:noFill/>
          <a:ln>
            <a:miter lim="800000"/>
            <a:headEnd/>
            <a:tailEnd/>
          </a:ln>
        </p:spPr>
        <p:txBody>
          <a:bodyPr/>
          <a:lstStyle/>
          <a:p>
            <a:fld id="{1F4C9523-2771-8D45-A6FE-2F89889506FD}" type="slidenum">
              <a:rPr lang="en-US" smtClean="0">
                <a:latin typeface="Arial" pitchFamily="29" charset="0"/>
                <a:ea typeface="ＭＳ Ｐゴシック" pitchFamily="29" charset="-128"/>
                <a:cs typeface="ＭＳ Ｐゴシック" pitchFamily="29" charset="-128"/>
              </a:rPr>
              <a:pPr/>
              <a:t>22</a:t>
            </a:fld>
            <a:endParaRPr lang="en-US" smtClean="0">
              <a:latin typeface="Arial" pitchFamily="29" charset="0"/>
              <a:ea typeface="ＭＳ Ｐゴシック" pitchFamily="29" charset="-128"/>
              <a:cs typeface="ＭＳ Ｐゴシック" pitchFamily="29"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Slide Image Placeholder 1"/>
          <p:cNvSpPr>
            <a:spLocks noGrp="1" noRot="1" noChangeAspect="1" noTextEdit="1"/>
          </p:cNvSpPr>
          <p:nvPr>
            <p:ph type="sldImg"/>
          </p:nvPr>
        </p:nvSpPr>
        <p:spPr>
          <a:ln/>
        </p:spPr>
      </p:sp>
      <p:sp>
        <p:nvSpPr>
          <p:cNvPr id="6041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dirty="0">
              <a:ea typeface="ＭＳ Ｐゴシック" charset="0"/>
              <a:cs typeface="ＭＳ Ｐゴシック" charset="0"/>
            </a:endParaRPr>
          </a:p>
        </p:txBody>
      </p:sp>
      <p:sp>
        <p:nvSpPr>
          <p:cNvPr id="6041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eaLnBrk="0" hangingPunct="0">
              <a:defRPr sz="2300" b="1">
                <a:solidFill>
                  <a:schemeClr val="tx1"/>
                </a:solidFill>
                <a:latin typeface="Arial" charset="0"/>
                <a:ea typeface="ＭＳ Ｐゴシック" charset="0"/>
                <a:cs typeface="ＭＳ Ｐゴシック" charset="0"/>
              </a:defRPr>
            </a:lvl1pPr>
            <a:lvl2pPr marL="702756" indent="-270291" defTabSz="914485" eaLnBrk="0" hangingPunct="0">
              <a:defRPr sz="2300" b="1">
                <a:solidFill>
                  <a:schemeClr val="tx1"/>
                </a:solidFill>
                <a:latin typeface="Arial" charset="0"/>
                <a:ea typeface="ＭＳ Ｐゴシック" charset="0"/>
              </a:defRPr>
            </a:lvl2pPr>
            <a:lvl3pPr marL="1081164" indent="-216233" defTabSz="914485" eaLnBrk="0" hangingPunct="0">
              <a:defRPr sz="2300" b="1">
                <a:solidFill>
                  <a:schemeClr val="tx1"/>
                </a:solidFill>
                <a:latin typeface="Arial" charset="0"/>
                <a:ea typeface="ＭＳ Ｐゴシック" charset="0"/>
              </a:defRPr>
            </a:lvl3pPr>
            <a:lvl4pPr marL="1513629" indent="-216233" defTabSz="914485" eaLnBrk="0" hangingPunct="0">
              <a:defRPr sz="2300" b="1">
                <a:solidFill>
                  <a:schemeClr val="tx1"/>
                </a:solidFill>
                <a:latin typeface="Arial" charset="0"/>
                <a:ea typeface="ＭＳ Ｐゴシック" charset="0"/>
              </a:defRPr>
            </a:lvl4pPr>
            <a:lvl5pPr marL="1946095" indent="-216233" defTabSz="914485" eaLnBrk="0" hangingPunct="0">
              <a:defRPr sz="2300" b="1">
                <a:solidFill>
                  <a:schemeClr val="tx1"/>
                </a:solidFill>
                <a:latin typeface="Arial" charset="0"/>
                <a:ea typeface="ＭＳ Ｐゴシック" charset="0"/>
              </a:defRPr>
            </a:lvl5pPr>
            <a:lvl6pPr marL="2378560" indent="-216233" defTabSz="914485" eaLnBrk="0" fontAlgn="base" hangingPunct="0">
              <a:spcBef>
                <a:spcPct val="0"/>
              </a:spcBef>
              <a:spcAft>
                <a:spcPct val="0"/>
              </a:spcAft>
              <a:defRPr sz="2300" b="1">
                <a:solidFill>
                  <a:schemeClr val="tx1"/>
                </a:solidFill>
                <a:latin typeface="Arial" charset="0"/>
                <a:ea typeface="ＭＳ Ｐゴシック" charset="0"/>
              </a:defRPr>
            </a:lvl6pPr>
            <a:lvl7pPr marL="2811026" indent="-216233" defTabSz="914485" eaLnBrk="0" fontAlgn="base" hangingPunct="0">
              <a:spcBef>
                <a:spcPct val="0"/>
              </a:spcBef>
              <a:spcAft>
                <a:spcPct val="0"/>
              </a:spcAft>
              <a:defRPr sz="2300" b="1">
                <a:solidFill>
                  <a:schemeClr val="tx1"/>
                </a:solidFill>
                <a:latin typeface="Arial" charset="0"/>
                <a:ea typeface="ＭＳ Ｐゴシック" charset="0"/>
              </a:defRPr>
            </a:lvl7pPr>
            <a:lvl8pPr marL="3243491" indent="-216233" defTabSz="914485" eaLnBrk="0" fontAlgn="base" hangingPunct="0">
              <a:spcBef>
                <a:spcPct val="0"/>
              </a:spcBef>
              <a:spcAft>
                <a:spcPct val="0"/>
              </a:spcAft>
              <a:defRPr sz="2300" b="1">
                <a:solidFill>
                  <a:schemeClr val="tx1"/>
                </a:solidFill>
                <a:latin typeface="Arial" charset="0"/>
                <a:ea typeface="ＭＳ Ｐゴシック" charset="0"/>
              </a:defRPr>
            </a:lvl8pPr>
            <a:lvl9pPr marL="3675957" indent="-216233" defTabSz="914485" eaLnBrk="0" fontAlgn="base" hangingPunct="0">
              <a:spcBef>
                <a:spcPct val="0"/>
              </a:spcBef>
              <a:spcAft>
                <a:spcPct val="0"/>
              </a:spcAft>
              <a:defRPr sz="2300" b="1">
                <a:solidFill>
                  <a:schemeClr val="tx1"/>
                </a:solidFill>
                <a:latin typeface="Arial" charset="0"/>
                <a:ea typeface="ＭＳ Ｐゴシック" charset="0"/>
              </a:defRPr>
            </a:lvl9pPr>
          </a:lstStyle>
          <a:p>
            <a:pPr eaLnBrk="1" hangingPunct="1"/>
            <a:fld id="{698B2A75-8EEE-074D-ACB8-1F7C42B79C16}" type="slidenum">
              <a:rPr lang="en-US" sz="1200" b="0"/>
              <a:pPr eaLnBrk="1" hangingPunct="1"/>
              <a:t>23</a:t>
            </a:fld>
            <a:endParaRPr lang="en-US" sz="1200" b="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Slide Image Placeholder 1"/>
          <p:cNvSpPr>
            <a:spLocks noGrp="1" noRot="1" noChangeAspect="1" noTextEdit="1"/>
          </p:cNvSpPr>
          <p:nvPr>
            <p:ph type="sldImg"/>
          </p:nvPr>
        </p:nvSpPr>
        <p:spPr>
          <a:ln/>
        </p:spPr>
      </p:sp>
      <p:sp>
        <p:nvSpPr>
          <p:cNvPr id="6758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
        <p:nvSpPr>
          <p:cNvPr id="6758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eaLnBrk="0" hangingPunct="0">
              <a:defRPr sz="2300" b="1">
                <a:solidFill>
                  <a:schemeClr val="tx1"/>
                </a:solidFill>
                <a:latin typeface="Arial" charset="0"/>
                <a:ea typeface="ＭＳ Ｐゴシック" charset="0"/>
                <a:cs typeface="ＭＳ Ｐゴシック" charset="0"/>
              </a:defRPr>
            </a:lvl1pPr>
            <a:lvl2pPr marL="702756" indent="-270291" defTabSz="914485" eaLnBrk="0" hangingPunct="0">
              <a:defRPr sz="2300" b="1">
                <a:solidFill>
                  <a:schemeClr val="tx1"/>
                </a:solidFill>
                <a:latin typeface="Arial" charset="0"/>
                <a:ea typeface="ＭＳ Ｐゴシック" charset="0"/>
              </a:defRPr>
            </a:lvl2pPr>
            <a:lvl3pPr marL="1081164" indent="-216233" defTabSz="914485" eaLnBrk="0" hangingPunct="0">
              <a:defRPr sz="2300" b="1">
                <a:solidFill>
                  <a:schemeClr val="tx1"/>
                </a:solidFill>
                <a:latin typeface="Arial" charset="0"/>
                <a:ea typeface="ＭＳ Ｐゴシック" charset="0"/>
              </a:defRPr>
            </a:lvl3pPr>
            <a:lvl4pPr marL="1513629" indent="-216233" defTabSz="914485" eaLnBrk="0" hangingPunct="0">
              <a:defRPr sz="2300" b="1">
                <a:solidFill>
                  <a:schemeClr val="tx1"/>
                </a:solidFill>
                <a:latin typeface="Arial" charset="0"/>
                <a:ea typeface="ＭＳ Ｐゴシック" charset="0"/>
              </a:defRPr>
            </a:lvl4pPr>
            <a:lvl5pPr marL="1946095" indent="-216233" defTabSz="914485" eaLnBrk="0" hangingPunct="0">
              <a:defRPr sz="2300" b="1">
                <a:solidFill>
                  <a:schemeClr val="tx1"/>
                </a:solidFill>
                <a:latin typeface="Arial" charset="0"/>
                <a:ea typeface="ＭＳ Ｐゴシック" charset="0"/>
              </a:defRPr>
            </a:lvl5pPr>
            <a:lvl6pPr marL="2378560" indent="-216233" defTabSz="914485" eaLnBrk="0" fontAlgn="base" hangingPunct="0">
              <a:spcBef>
                <a:spcPct val="0"/>
              </a:spcBef>
              <a:spcAft>
                <a:spcPct val="0"/>
              </a:spcAft>
              <a:defRPr sz="2300" b="1">
                <a:solidFill>
                  <a:schemeClr val="tx1"/>
                </a:solidFill>
                <a:latin typeface="Arial" charset="0"/>
                <a:ea typeface="ＭＳ Ｐゴシック" charset="0"/>
              </a:defRPr>
            </a:lvl6pPr>
            <a:lvl7pPr marL="2811026" indent="-216233" defTabSz="914485" eaLnBrk="0" fontAlgn="base" hangingPunct="0">
              <a:spcBef>
                <a:spcPct val="0"/>
              </a:spcBef>
              <a:spcAft>
                <a:spcPct val="0"/>
              </a:spcAft>
              <a:defRPr sz="2300" b="1">
                <a:solidFill>
                  <a:schemeClr val="tx1"/>
                </a:solidFill>
                <a:latin typeface="Arial" charset="0"/>
                <a:ea typeface="ＭＳ Ｐゴシック" charset="0"/>
              </a:defRPr>
            </a:lvl7pPr>
            <a:lvl8pPr marL="3243491" indent="-216233" defTabSz="914485" eaLnBrk="0" fontAlgn="base" hangingPunct="0">
              <a:spcBef>
                <a:spcPct val="0"/>
              </a:spcBef>
              <a:spcAft>
                <a:spcPct val="0"/>
              </a:spcAft>
              <a:defRPr sz="2300" b="1">
                <a:solidFill>
                  <a:schemeClr val="tx1"/>
                </a:solidFill>
                <a:latin typeface="Arial" charset="0"/>
                <a:ea typeface="ＭＳ Ｐゴシック" charset="0"/>
              </a:defRPr>
            </a:lvl8pPr>
            <a:lvl9pPr marL="3675957" indent="-216233" defTabSz="914485" eaLnBrk="0" fontAlgn="base" hangingPunct="0">
              <a:spcBef>
                <a:spcPct val="0"/>
              </a:spcBef>
              <a:spcAft>
                <a:spcPct val="0"/>
              </a:spcAft>
              <a:defRPr sz="2300" b="1">
                <a:solidFill>
                  <a:schemeClr val="tx1"/>
                </a:solidFill>
                <a:latin typeface="Arial" charset="0"/>
                <a:ea typeface="ＭＳ Ｐゴシック" charset="0"/>
              </a:defRPr>
            </a:lvl9pPr>
          </a:lstStyle>
          <a:p>
            <a:pPr eaLnBrk="1" hangingPunct="1"/>
            <a:fld id="{171A7B30-0A4E-754B-B5A2-C00E0FD06773}" type="slidenum">
              <a:rPr lang="en-US" sz="1200" b="0"/>
              <a:pPr eaLnBrk="1" hangingPunct="1"/>
              <a:t>28</a:t>
            </a:fld>
            <a:endParaRPr lang="en-US" sz="1200" b="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Slide Image Placeholder 1"/>
          <p:cNvSpPr>
            <a:spLocks noGrp="1" noRot="1" noChangeAspect="1" noTextEdit="1"/>
          </p:cNvSpPr>
          <p:nvPr>
            <p:ph type="sldImg"/>
          </p:nvPr>
        </p:nvSpPr>
        <p:spPr>
          <a:ln/>
        </p:spPr>
      </p:sp>
      <p:sp>
        <p:nvSpPr>
          <p:cNvPr id="6553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
        <p:nvSpPr>
          <p:cNvPr id="6553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eaLnBrk="0" hangingPunct="0">
              <a:defRPr sz="2300" b="1">
                <a:solidFill>
                  <a:schemeClr val="tx1"/>
                </a:solidFill>
                <a:latin typeface="Arial" charset="0"/>
                <a:ea typeface="ＭＳ Ｐゴシック" charset="0"/>
                <a:cs typeface="ＭＳ Ｐゴシック" charset="0"/>
              </a:defRPr>
            </a:lvl1pPr>
            <a:lvl2pPr marL="702756" indent="-270291" defTabSz="914485" eaLnBrk="0" hangingPunct="0">
              <a:defRPr sz="2300" b="1">
                <a:solidFill>
                  <a:schemeClr val="tx1"/>
                </a:solidFill>
                <a:latin typeface="Arial" charset="0"/>
                <a:ea typeface="ＭＳ Ｐゴシック" charset="0"/>
              </a:defRPr>
            </a:lvl2pPr>
            <a:lvl3pPr marL="1081164" indent="-216233" defTabSz="914485" eaLnBrk="0" hangingPunct="0">
              <a:defRPr sz="2300" b="1">
                <a:solidFill>
                  <a:schemeClr val="tx1"/>
                </a:solidFill>
                <a:latin typeface="Arial" charset="0"/>
                <a:ea typeface="ＭＳ Ｐゴシック" charset="0"/>
              </a:defRPr>
            </a:lvl3pPr>
            <a:lvl4pPr marL="1513629" indent="-216233" defTabSz="914485" eaLnBrk="0" hangingPunct="0">
              <a:defRPr sz="2300" b="1">
                <a:solidFill>
                  <a:schemeClr val="tx1"/>
                </a:solidFill>
                <a:latin typeface="Arial" charset="0"/>
                <a:ea typeface="ＭＳ Ｐゴシック" charset="0"/>
              </a:defRPr>
            </a:lvl4pPr>
            <a:lvl5pPr marL="1946095" indent="-216233" defTabSz="914485" eaLnBrk="0" hangingPunct="0">
              <a:defRPr sz="2300" b="1">
                <a:solidFill>
                  <a:schemeClr val="tx1"/>
                </a:solidFill>
                <a:latin typeface="Arial" charset="0"/>
                <a:ea typeface="ＭＳ Ｐゴシック" charset="0"/>
              </a:defRPr>
            </a:lvl5pPr>
            <a:lvl6pPr marL="2378560" indent="-216233" defTabSz="914485" eaLnBrk="0" fontAlgn="base" hangingPunct="0">
              <a:spcBef>
                <a:spcPct val="0"/>
              </a:spcBef>
              <a:spcAft>
                <a:spcPct val="0"/>
              </a:spcAft>
              <a:defRPr sz="2300" b="1">
                <a:solidFill>
                  <a:schemeClr val="tx1"/>
                </a:solidFill>
                <a:latin typeface="Arial" charset="0"/>
                <a:ea typeface="ＭＳ Ｐゴシック" charset="0"/>
              </a:defRPr>
            </a:lvl6pPr>
            <a:lvl7pPr marL="2811026" indent="-216233" defTabSz="914485" eaLnBrk="0" fontAlgn="base" hangingPunct="0">
              <a:spcBef>
                <a:spcPct val="0"/>
              </a:spcBef>
              <a:spcAft>
                <a:spcPct val="0"/>
              </a:spcAft>
              <a:defRPr sz="2300" b="1">
                <a:solidFill>
                  <a:schemeClr val="tx1"/>
                </a:solidFill>
                <a:latin typeface="Arial" charset="0"/>
                <a:ea typeface="ＭＳ Ｐゴシック" charset="0"/>
              </a:defRPr>
            </a:lvl7pPr>
            <a:lvl8pPr marL="3243491" indent="-216233" defTabSz="914485" eaLnBrk="0" fontAlgn="base" hangingPunct="0">
              <a:spcBef>
                <a:spcPct val="0"/>
              </a:spcBef>
              <a:spcAft>
                <a:spcPct val="0"/>
              </a:spcAft>
              <a:defRPr sz="2300" b="1">
                <a:solidFill>
                  <a:schemeClr val="tx1"/>
                </a:solidFill>
                <a:latin typeface="Arial" charset="0"/>
                <a:ea typeface="ＭＳ Ｐゴシック" charset="0"/>
              </a:defRPr>
            </a:lvl8pPr>
            <a:lvl9pPr marL="3675957" indent="-216233" defTabSz="914485" eaLnBrk="0" fontAlgn="base" hangingPunct="0">
              <a:spcBef>
                <a:spcPct val="0"/>
              </a:spcBef>
              <a:spcAft>
                <a:spcPct val="0"/>
              </a:spcAft>
              <a:defRPr sz="2300" b="1">
                <a:solidFill>
                  <a:schemeClr val="tx1"/>
                </a:solidFill>
                <a:latin typeface="Arial" charset="0"/>
                <a:ea typeface="ＭＳ Ｐゴシック" charset="0"/>
              </a:defRPr>
            </a:lvl9pPr>
          </a:lstStyle>
          <a:p>
            <a:pPr eaLnBrk="1" hangingPunct="1"/>
            <a:fld id="{F3636DEE-4022-8849-B473-F3ED62B4468F}" type="slidenum">
              <a:rPr lang="en-US" sz="1200" b="0"/>
              <a:pPr eaLnBrk="1" hangingPunct="1"/>
              <a:t>35</a:t>
            </a:fld>
            <a:endParaRPr lang="en-US" sz="1200" b="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fld id="{03E9E710-0BAE-7140-8197-BFF0553650B8}" type="slidenum">
              <a:rPr lang="en-US">
                <a:latin typeface="Arial" pitchFamily="29" charset="0"/>
                <a:ea typeface="ＭＳ Ｐゴシック" pitchFamily="29" charset="-128"/>
                <a:cs typeface="ＭＳ Ｐゴシック" pitchFamily="29" charset="-128"/>
              </a:rPr>
              <a:pPr/>
              <a:t>44</a:t>
            </a:fld>
            <a:endParaRPr lang="en-US">
              <a:latin typeface="Arial" pitchFamily="29" charset="0"/>
              <a:ea typeface="ＭＳ Ｐゴシック" pitchFamily="29" charset="-128"/>
              <a:cs typeface="ＭＳ Ｐゴシック" pitchFamily="29" charset="-128"/>
            </a:endParaRPr>
          </a:p>
        </p:txBody>
      </p:sp>
      <p:sp>
        <p:nvSpPr>
          <p:cNvPr id="71683" name="Rectangle 2"/>
          <p:cNvSpPr>
            <a:spLocks noGrp="1" noRot="1" noChangeAspect="1" noChangeArrowheads="1"/>
          </p:cNvSpPr>
          <p:nvPr>
            <p:ph type="sldImg"/>
          </p:nvPr>
        </p:nvSpPr>
        <p:spPr>
          <a:solidFill>
            <a:srgbClr val="FFFFFF"/>
          </a:solidFill>
          <a:ln/>
        </p:spPr>
      </p:sp>
      <p:sp>
        <p:nvSpPr>
          <p:cNvPr id="71684" name="Rectangle 3"/>
          <p:cNvSpPr>
            <a:spLocks noGrp="1" noChangeArrowheads="1"/>
          </p:cNvSpPr>
          <p:nvPr>
            <p:ph type="body" idx="1"/>
          </p:nvPr>
        </p:nvSpPr>
        <p:spPr>
          <a:solidFill>
            <a:srgbClr val="FFFFFF"/>
          </a:solidFill>
          <a:ln>
            <a:solidFill>
              <a:srgbClr val="000000"/>
            </a:solidFill>
          </a:ln>
        </p:spPr>
        <p:txBody>
          <a:bodyPr/>
          <a:lstStyle/>
          <a:p>
            <a:endParaRPr lang="en-US">
              <a:latin typeface="Arial" pitchFamily="29" charset="0"/>
              <a:ea typeface="ＭＳ Ｐゴシック" pitchFamily="29" charset="-128"/>
              <a:cs typeface="ＭＳ Ｐゴシック" pitchFamily="29"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fld id="{03E9E710-0BAE-7140-8197-BFF0553650B8}" type="slidenum">
              <a:rPr lang="en-US">
                <a:latin typeface="Arial" pitchFamily="29" charset="0"/>
                <a:ea typeface="ＭＳ Ｐゴシック" pitchFamily="29" charset="-128"/>
                <a:cs typeface="ＭＳ Ｐゴシック" pitchFamily="29" charset="-128"/>
              </a:rPr>
              <a:pPr/>
              <a:t>45</a:t>
            </a:fld>
            <a:endParaRPr lang="en-US">
              <a:latin typeface="Arial" pitchFamily="29" charset="0"/>
              <a:ea typeface="ＭＳ Ｐゴシック" pitchFamily="29" charset="-128"/>
              <a:cs typeface="ＭＳ Ｐゴシック" pitchFamily="29" charset="-128"/>
            </a:endParaRPr>
          </a:p>
        </p:txBody>
      </p:sp>
      <p:sp>
        <p:nvSpPr>
          <p:cNvPr id="71683" name="Rectangle 2"/>
          <p:cNvSpPr>
            <a:spLocks noGrp="1" noRot="1" noChangeAspect="1" noChangeArrowheads="1"/>
          </p:cNvSpPr>
          <p:nvPr>
            <p:ph type="sldImg"/>
          </p:nvPr>
        </p:nvSpPr>
        <p:spPr>
          <a:solidFill>
            <a:srgbClr val="FFFFFF"/>
          </a:solidFill>
          <a:ln/>
        </p:spPr>
      </p:sp>
      <p:sp>
        <p:nvSpPr>
          <p:cNvPr id="71684" name="Rectangle 3"/>
          <p:cNvSpPr>
            <a:spLocks noGrp="1" noChangeArrowheads="1"/>
          </p:cNvSpPr>
          <p:nvPr>
            <p:ph type="body" idx="1"/>
          </p:nvPr>
        </p:nvSpPr>
        <p:spPr>
          <a:solidFill>
            <a:srgbClr val="FFFFFF"/>
          </a:solidFill>
          <a:ln>
            <a:solidFill>
              <a:srgbClr val="000000"/>
            </a:solidFill>
          </a:ln>
        </p:spPr>
        <p:txBody>
          <a:bodyPr/>
          <a:lstStyle/>
          <a:p>
            <a:endParaRPr lang="en-US">
              <a:latin typeface="Arial" pitchFamily="29" charset="0"/>
              <a:ea typeface="ＭＳ Ｐゴシック" pitchFamily="29" charset="-128"/>
              <a:cs typeface="ＭＳ Ｐゴシック" pitchFamily="29"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fld id="{03E9E710-0BAE-7140-8197-BFF0553650B8}" type="slidenum">
              <a:rPr lang="en-US">
                <a:latin typeface="Arial" pitchFamily="29" charset="0"/>
                <a:ea typeface="ＭＳ Ｐゴシック" pitchFamily="29" charset="-128"/>
                <a:cs typeface="ＭＳ Ｐゴシック" pitchFamily="29" charset="-128"/>
              </a:rPr>
              <a:pPr/>
              <a:t>46</a:t>
            </a:fld>
            <a:endParaRPr lang="en-US">
              <a:latin typeface="Arial" pitchFamily="29" charset="0"/>
              <a:ea typeface="ＭＳ Ｐゴシック" pitchFamily="29" charset="-128"/>
              <a:cs typeface="ＭＳ Ｐゴシック" pitchFamily="29" charset="-128"/>
            </a:endParaRPr>
          </a:p>
        </p:txBody>
      </p:sp>
      <p:sp>
        <p:nvSpPr>
          <p:cNvPr id="71683" name="Rectangle 2"/>
          <p:cNvSpPr>
            <a:spLocks noGrp="1" noRot="1" noChangeAspect="1" noChangeArrowheads="1"/>
          </p:cNvSpPr>
          <p:nvPr>
            <p:ph type="sldImg"/>
          </p:nvPr>
        </p:nvSpPr>
        <p:spPr>
          <a:solidFill>
            <a:srgbClr val="FFFFFF"/>
          </a:solidFill>
          <a:ln/>
        </p:spPr>
      </p:sp>
      <p:sp>
        <p:nvSpPr>
          <p:cNvPr id="71684" name="Rectangle 3"/>
          <p:cNvSpPr>
            <a:spLocks noGrp="1" noChangeArrowheads="1"/>
          </p:cNvSpPr>
          <p:nvPr>
            <p:ph type="body" idx="1"/>
          </p:nvPr>
        </p:nvSpPr>
        <p:spPr>
          <a:solidFill>
            <a:srgbClr val="FFFFFF"/>
          </a:solidFill>
          <a:ln>
            <a:solidFill>
              <a:srgbClr val="000000"/>
            </a:solidFill>
          </a:ln>
        </p:spPr>
        <p:txBody>
          <a:bodyPr/>
          <a:lstStyle/>
          <a:p>
            <a:endParaRPr lang="en-US" dirty="0">
              <a:latin typeface="Arial" pitchFamily="29" charset="0"/>
              <a:ea typeface="ＭＳ Ｐゴシック" pitchFamily="29" charset="-128"/>
              <a:cs typeface="ＭＳ Ｐゴシック" pitchFamily="29"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B6C736F-67DC-4AD6-B39F-F449EC149DB4}" type="slidenum">
              <a:rPr lang="en-US" smtClean="0"/>
              <a:pPr/>
              <a:t>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bwMode="auto">
          <a:noFill/>
          <a:ln>
            <a:miter lim="800000"/>
            <a:headEnd/>
            <a:tailEnd/>
          </a:ln>
        </p:spPr>
        <p:txBody>
          <a:bodyPr/>
          <a:lstStyle/>
          <a:p>
            <a:fld id="{6F2952B2-1DE5-E743-BDEC-8BAD17E897B8}" type="slidenum">
              <a:rPr lang="en-GB">
                <a:latin typeface="Calibri" pitchFamily="29" charset="0"/>
                <a:ea typeface="ＭＳ Ｐゴシック" pitchFamily="29" charset="-128"/>
                <a:cs typeface="ＭＳ Ｐゴシック" pitchFamily="29" charset="-128"/>
              </a:rPr>
              <a:pPr/>
              <a:t>4</a:t>
            </a:fld>
            <a:endParaRPr lang="en-GB">
              <a:latin typeface="Calibri" pitchFamily="29" charset="0"/>
              <a:ea typeface="ＭＳ Ｐゴシック" pitchFamily="29" charset="-128"/>
              <a:cs typeface="ＭＳ Ｐゴシック" pitchFamily="29" charset="-128"/>
            </a:endParaRPr>
          </a:p>
        </p:txBody>
      </p:sp>
      <p:sp>
        <p:nvSpPr>
          <p:cNvPr id="3686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6868" name="Rectangle 3"/>
          <p:cNvSpPr>
            <a:spLocks noGrp="1" noChangeArrowheads="1"/>
          </p:cNvSpPr>
          <p:nvPr>
            <p:ph type="body" idx="1"/>
          </p:nvPr>
        </p:nvSpPr>
        <p:spPr bwMode="auto">
          <a:noFill/>
        </p:spPr>
        <p:txBody>
          <a:bodyPr/>
          <a:lstStyle/>
          <a:p>
            <a:pPr eaLnBrk="1" hangingPunct="1"/>
            <a:endParaRPr lang="en-US">
              <a:ea typeface="ＭＳ Ｐゴシック" pitchFamily="29" charset="-128"/>
              <a:cs typeface="ＭＳ Ｐゴシック" pitchFamily="29"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Rot="1" noChangeAspect="1" noTextEdit="1"/>
          </p:cNvSpPr>
          <p:nvPr>
            <p:ph type="sldImg"/>
          </p:nvPr>
        </p:nvSpPr>
        <p:spPr bwMode="auto">
          <a:noFill/>
          <a:ln>
            <a:solidFill>
              <a:srgbClr val="000000"/>
            </a:solidFill>
            <a:miter lim="800000"/>
            <a:headEnd/>
            <a:tailEnd/>
          </a:ln>
        </p:spPr>
      </p:sp>
      <p:sp>
        <p:nvSpPr>
          <p:cNvPr id="47107" name="Rectangle 3"/>
          <p:cNvSpPr>
            <a:spLocks noGrp="1"/>
          </p:cNvSpPr>
          <p:nvPr>
            <p:ph type="body" idx="1"/>
          </p:nvPr>
        </p:nvSpPr>
        <p:spPr bwMode="auto">
          <a:noFill/>
        </p:spPr>
        <p:txBody>
          <a:bodyPr/>
          <a:lstStyle/>
          <a:p>
            <a:endParaRPr lang="en-US">
              <a:ea typeface="ＭＳ Ｐゴシック" pitchFamily="29" charset="-128"/>
              <a:cs typeface="ＭＳ Ｐゴシック" pitchFamily="29"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bwMode="auto">
          <a:noFill/>
          <a:ln>
            <a:miter lim="800000"/>
            <a:headEnd/>
            <a:tailEnd/>
          </a:ln>
        </p:spPr>
        <p:txBody>
          <a:bodyPr/>
          <a:lstStyle/>
          <a:p>
            <a:fld id="{DB10FE5F-8D22-2645-9084-B85E657F9925}" type="slidenum">
              <a:rPr lang="en-US">
                <a:latin typeface="Times New Roman" pitchFamily="29" charset="0"/>
                <a:ea typeface="Times New Roman" pitchFamily="29" charset="0"/>
                <a:cs typeface="Times New Roman" pitchFamily="29" charset="0"/>
              </a:rPr>
              <a:pPr/>
              <a:t>14</a:t>
            </a:fld>
            <a:endParaRPr lang="en-US">
              <a:latin typeface="Times New Roman" pitchFamily="29" charset="0"/>
              <a:ea typeface="Times New Roman" pitchFamily="29" charset="0"/>
              <a:cs typeface="Times New Roman" pitchFamily="29" charset="0"/>
            </a:endParaRPr>
          </a:p>
        </p:txBody>
      </p:sp>
      <p:sp>
        <p:nvSpPr>
          <p:cNvPr id="4915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9156" name="Rectangle 3"/>
          <p:cNvSpPr>
            <a:spLocks noGrp="1" noChangeArrowheads="1"/>
          </p:cNvSpPr>
          <p:nvPr>
            <p:ph type="body" idx="1"/>
          </p:nvPr>
        </p:nvSpPr>
        <p:spPr bwMode="auto">
          <a:noFill/>
        </p:spPr>
        <p:txBody>
          <a:bodyPr/>
          <a:lstStyle/>
          <a:p>
            <a:pPr eaLnBrk="1" hangingPunct="1"/>
            <a:endParaRPr lang="en-US">
              <a:latin typeface="Times New Roman" pitchFamily="29" charset="0"/>
              <a:ea typeface="ＭＳ Ｐゴシック" pitchFamily="29" charset="-128"/>
              <a:cs typeface="ＭＳ Ｐゴシック" pitchFamily="29"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xfrm>
            <a:off x="3884613" y="8685213"/>
            <a:ext cx="2971800" cy="457200"/>
          </a:xfrm>
          <a:noFill/>
        </p:spPr>
        <p:txBody>
          <a:bodyPr/>
          <a:lstStyle/>
          <a:p>
            <a:fld id="{3297ED50-CC51-3B45-B1F6-451F7D87DFA9}" type="slidenum">
              <a:rPr lang="en-US"/>
              <a:pPr/>
              <a:t>15</a:t>
            </a:fld>
            <a:endParaRPr lang="en-US"/>
          </a:p>
        </p:txBody>
      </p:sp>
      <p:sp>
        <p:nvSpPr>
          <p:cNvPr id="62467" name="Rectangle 2"/>
          <p:cNvSpPr>
            <a:spLocks noGrp="1" noRot="1" noChangeAspect="1" noChangeArrowheads="1"/>
          </p:cNvSpPr>
          <p:nvPr>
            <p:ph type="sldImg"/>
          </p:nvPr>
        </p:nvSpPr>
        <p:spPr>
          <a:xfrm>
            <a:off x="1150938" y="692150"/>
            <a:ext cx="4556125" cy="3416300"/>
          </a:xfrm>
          <a:solidFill>
            <a:srgbClr val="FFFFFF"/>
          </a:solidFill>
          <a:ln/>
        </p:spPr>
      </p:sp>
      <p:sp>
        <p:nvSpPr>
          <p:cNvPr id="6246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Times" pitchFamily="-112" charset="0"/>
              <a:ea typeface="ＭＳ Ｐゴシック" pitchFamily="-112" charset="-128"/>
              <a:cs typeface="ＭＳ Ｐゴシック" pitchFamily="-112"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xfrm>
            <a:off x="3884613" y="8685213"/>
            <a:ext cx="2971800" cy="457200"/>
          </a:xfrm>
          <a:noFill/>
        </p:spPr>
        <p:txBody>
          <a:bodyPr/>
          <a:lstStyle/>
          <a:p>
            <a:fld id="{A003D0E5-908D-7B47-BABF-78942412DE3C}" type="slidenum">
              <a:rPr lang="en-US"/>
              <a:pPr/>
              <a:t>17</a:t>
            </a:fld>
            <a:endParaRPr lang="en-US"/>
          </a:p>
        </p:txBody>
      </p:sp>
      <p:sp>
        <p:nvSpPr>
          <p:cNvPr id="65539" name="Rectangle 2"/>
          <p:cNvSpPr>
            <a:spLocks noGrp="1" noRot="1" noChangeAspect="1" noChangeArrowheads="1"/>
          </p:cNvSpPr>
          <p:nvPr>
            <p:ph type="sldImg"/>
          </p:nvPr>
        </p:nvSpPr>
        <p:spPr>
          <a:xfrm>
            <a:off x="1150938" y="692150"/>
            <a:ext cx="4556125" cy="3416300"/>
          </a:xfrm>
          <a:solidFill>
            <a:srgbClr val="FFFFFF"/>
          </a:solidFill>
          <a:ln/>
        </p:spPr>
      </p:sp>
      <p:sp>
        <p:nvSpPr>
          <p:cNvPr id="6554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Times" pitchFamily="-112" charset="0"/>
              <a:ea typeface="ＭＳ Ｐゴシック" pitchFamily="-112" charset="-128"/>
              <a:cs typeface="ＭＳ Ｐゴシック" pitchFamily="-112"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p:spPr>
      </p:sp>
      <p:sp>
        <p:nvSpPr>
          <p:cNvPr id="54275" name="Notes Placeholder 2"/>
          <p:cNvSpPr>
            <a:spLocks noGrp="1"/>
          </p:cNvSpPr>
          <p:nvPr>
            <p:ph type="body" idx="1"/>
          </p:nvPr>
        </p:nvSpPr>
        <p:spPr bwMode="auto">
          <a:noFill/>
        </p:spPr>
        <p:txBody>
          <a:bodyPr/>
          <a:lstStyle/>
          <a:p>
            <a:pPr eaLnBrk="1" hangingPunct="1">
              <a:spcBef>
                <a:spcPct val="0"/>
              </a:spcBef>
            </a:pPr>
            <a:r>
              <a:rPr lang="en-US" sz="1100" dirty="0">
                <a:latin typeface="Times New Roman" pitchFamily="29" charset="0"/>
                <a:ea typeface="ＭＳ Ｐゴシック" pitchFamily="29" charset="-128"/>
                <a:cs typeface="ＭＳ Ｐゴシック" pitchFamily="29" charset="-128"/>
              </a:rPr>
              <a:t>	</a:t>
            </a:r>
          </a:p>
        </p:txBody>
      </p:sp>
      <p:sp>
        <p:nvSpPr>
          <p:cNvPr id="54276" name="Slide Number Placeholder 3"/>
          <p:cNvSpPr>
            <a:spLocks noGrp="1"/>
          </p:cNvSpPr>
          <p:nvPr>
            <p:ph type="sldNum" sz="quarter" idx="5"/>
          </p:nvPr>
        </p:nvSpPr>
        <p:spPr bwMode="auto">
          <a:noFill/>
          <a:ln>
            <a:miter lim="800000"/>
            <a:headEnd/>
            <a:tailEnd/>
          </a:ln>
        </p:spPr>
        <p:txBody>
          <a:bodyPr/>
          <a:lstStyle/>
          <a:p>
            <a:fld id="{F7AA0CC8-7458-774A-8431-198DA55D55AB}" type="slidenum">
              <a:rPr lang="en-US">
                <a:latin typeface="Times New Roman" pitchFamily="29" charset="0"/>
                <a:ea typeface="Times New Roman" pitchFamily="29" charset="0"/>
                <a:cs typeface="Times New Roman" pitchFamily="29" charset="0"/>
              </a:rPr>
              <a:pPr/>
              <a:t>19</a:t>
            </a:fld>
            <a:endParaRPr lang="en-US">
              <a:latin typeface="Times New Roman" pitchFamily="29" charset="0"/>
              <a:ea typeface="Times New Roman" pitchFamily="29" charset="0"/>
              <a:cs typeface="Times New Roman" pitchFamily="29"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p:spPr>
      </p:sp>
      <p:sp>
        <p:nvSpPr>
          <p:cNvPr id="54275" name="Notes Placeholder 2"/>
          <p:cNvSpPr>
            <a:spLocks noGrp="1"/>
          </p:cNvSpPr>
          <p:nvPr>
            <p:ph type="body" idx="1"/>
          </p:nvPr>
        </p:nvSpPr>
        <p:spPr bwMode="auto">
          <a:noFill/>
        </p:spPr>
        <p:txBody>
          <a:bodyPr/>
          <a:lstStyle/>
          <a:p>
            <a:pPr eaLnBrk="1" hangingPunct="1">
              <a:spcBef>
                <a:spcPct val="0"/>
              </a:spcBef>
            </a:pPr>
            <a:r>
              <a:rPr lang="en-US" sz="1100" dirty="0">
                <a:latin typeface="Times New Roman" pitchFamily="29" charset="0"/>
                <a:ea typeface="ＭＳ Ｐゴシック" pitchFamily="29" charset="-128"/>
                <a:cs typeface="ＭＳ Ｐゴシック" pitchFamily="29" charset="-128"/>
              </a:rPr>
              <a:t>	</a:t>
            </a:r>
          </a:p>
        </p:txBody>
      </p:sp>
      <p:sp>
        <p:nvSpPr>
          <p:cNvPr id="54276" name="Slide Number Placeholder 3"/>
          <p:cNvSpPr>
            <a:spLocks noGrp="1"/>
          </p:cNvSpPr>
          <p:nvPr>
            <p:ph type="sldNum" sz="quarter" idx="5"/>
          </p:nvPr>
        </p:nvSpPr>
        <p:spPr bwMode="auto">
          <a:noFill/>
          <a:ln>
            <a:miter lim="800000"/>
            <a:headEnd/>
            <a:tailEnd/>
          </a:ln>
        </p:spPr>
        <p:txBody>
          <a:bodyPr/>
          <a:lstStyle/>
          <a:p>
            <a:fld id="{F7AA0CC8-7458-774A-8431-198DA55D55AB}" type="slidenum">
              <a:rPr lang="en-US">
                <a:latin typeface="Times New Roman" pitchFamily="29" charset="0"/>
                <a:ea typeface="Times New Roman" pitchFamily="29" charset="0"/>
                <a:cs typeface="Times New Roman" pitchFamily="29" charset="0"/>
              </a:rPr>
              <a:pPr/>
              <a:t>20</a:t>
            </a:fld>
            <a:endParaRPr lang="en-US">
              <a:latin typeface="Times New Roman" pitchFamily="29" charset="0"/>
              <a:ea typeface="Times New Roman" pitchFamily="29" charset="0"/>
              <a:cs typeface="Times New Roman" pitchFamily="29"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jpe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0" y="1114385"/>
            <a:ext cx="9144000" cy="5743615"/>
          </a:xfrm>
          <a:prstGeom prst="rect">
            <a:avLst/>
          </a:prstGeom>
          <a:solidFill>
            <a:srgbClr val="0067A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85800" y="2130425"/>
            <a:ext cx="7772400" cy="1470025"/>
          </a:xfrm>
        </p:spPr>
        <p:txBody>
          <a:bodyPr/>
          <a:lstStyle>
            <a:lvl1pPr algn="ctr">
              <a:defRPr>
                <a:solidFill>
                  <a:srgbClr val="FFFFFF"/>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1EC58335-179D-0D45-BDC9-9A615D158F0F}" type="datetimeFigureOut">
              <a:rPr lang="en-US" smtClean="0"/>
              <a:pPr/>
              <a:t>10/4/12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1FB041-706C-CF48-8DEF-97EEE89FE4FF}"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C58335-179D-0D45-BDC9-9A615D158F0F}" type="datetimeFigureOut">
              <a:rPr lang="en-US" smtClean="0"/>
              <a:pPr/>
              <a:t>10/4/12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1FB041-706C-CF48-8DEF-97EEE89FE4FF}"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2151062"/>
            <a:ext cx="4038600" cy="4089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2151062"/>
            <a:ext cx="4038600" cy="4089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EC58335-179D-0D45-BDC9-9A615D158F0F}" type="datetimeFigureOut">
              <a:rPr lang="en-US" smtClean="0"/>
              <a:pPr/>
              <a:t>10/4/12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1FB041-706C-CF48-8DEF-97EEE89FE4FF}"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2278062"/>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917824"/>
            <a:ext cx="4040188" cy="33623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2278062"/>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917824"/>
            <a:ext cx="4041775" cy="33623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p>
            <a:fld id="{1EC58335-179D-0D45-BDC9-9A615D158F0F}" type="datetimeFigureOut">
              <a:rPr lang="en-US" smtClean="0"/>
              <a:pPr/>
              <a:t>10/4/12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A1FB041-706C-CF48-8DEF-97EEE89FE4FF}"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EC58335-179D-0D45-BDC9-9A615D158F0F}" type="datetimeFigureOut">
              <a:rPr lang="en-US" smtClean="0"/>
              <a:pPr/>
              <a:t>10/4/12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A1FB041-706C-CF48-8DEF-97EEE89FE4FF}"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C58335-179D-0D45-BDC9-9A615D158F0F}" type="datetimeFigureOut">
              <a:rPr lang="en-US" smtClean="0"/>
              <a:pPr/>
              <a:t>10/4/12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A1FB041-706C-CF48-8DEF-97EEE89FE4FF}"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308100"/>
            <a:ext cx="3008313" cy="749300"/>
          </a:xfrm>
        </p:spPr>
        <p:txBody>
          <a:bodyPr anchor="b"/>
          <a:lstStyle>
            <a:lvl1pPr algn="l">
              <a:defRPr sz="2000" b="1"/>
            </a:lvl1pPr>
          </a:lstStyle>
          <a:p>
            <a:r>
              <a:rPr lang="en-US" dirty="0" smtClean="0"/>
              <a:t>Click to edit Master title style</a:t>
            </a:r>
            <a:endParaRPr lang="en-US" dirty="0"/>
          </a:p>
        </p:txBody>
      </p:sp>
      <p:sp>
        <p:nvSpPr>
          <p:cNvPr id="3" name="Content Placeholder 2"/>
          <p:cNvSpPr>
            <a:spLocks noGrp="1"/>
          </p:cNvSpPr>
          <p:nvPr>
            <p:ph idx="1"/>
          </p:nvPr>
        </p:nvSpPr>
        <p:spPr>
          <a:xfrm>
            <a:off x="3575050" y="1301751"/>
            <a:ext cx="5111750" cy="50355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2057400"/>
            <a:ext cx="3008313" cy="427990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EC58335-179D-0D45-BDC9-9A615D158F0F}" type="datetimeFigureOut">
              <a:rPr lang="en-US" smtClean="0"/>
              <a:pPr/>
              <a:t>10/4/12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1FB041-706C-CF48-8DEF-97EEE89FE4FF}"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6" name="Rectangle 5"/>
          <p:cNvSpPr/>
          <p:nvPr userDrawn="1"/>
        </p:nvSpPr>
        <p:spPr>
          <a:xfrm>
            <a:off x="0" y="1114385"/>
            <a:ext cx="9144000" cy="5743615"/>
          </a:xfrm>
          <a:prstGeom prst="rect">
            <a:avLst/>
          </a:prstGeom>
          <a:solidFill>
            <a:srgbClr val="0067A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descr="CSP World.eps"/>
          <p:cNvPicPr>
            <a:picLocks noChangeAspect="1"/>
          </p:cNvPicPr>
          <p:nvPr userDrawn="1"/>
        </p:nvPicPr>
        <p:blipFill>
          <a:blip r:embed="rId2"/>
          <a:stretch>
            <a:fillRect/>
          </a:stretch>
        </p:blipFill>
        <p:spPr>
          <a:xfrm>
            <a:off x="1771261" y="469900"/>
            <a:ext cx="8875059" cy="6858000"/>
          </a:xfrm>
          <a:prstGeom prst="rect">
            <a:avLst/>
          </a:prstGeom>
        </p:spPr>
      </p:pic>
      <p:sp>
        <p:nvSpPr>
          <p:cNvPr id="2" name="Date Placeholder 1"/>
          <p:cNvSpPr>
            <a:spLocks noGrp="1"/>
          </p:cNvSpPr>
          <p:nvPr>
            <p:ph type="dt" sz="half" idx="10"/>
          </p:nvPr>
        </p:nvSpPr>
        <p:spPr/>
        <p:txBody>
          <a:bodyPr/>
          <a:lstStyle/>
          <a:p>
            <a:fld id="{1EC58335-179D-0D45-BDC9-9A615D158F0F}" type="datetimeFigureOut">
              <a:rPr lang="en-US" smtClean="0"/>
              <a:pPr/>
              <a:t>10/4/12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A1FB041-706C-CF48-8DEF-97EEE89FE4FF}" type="slidenum">
              <a:rPr lang="en-US" smtClean="0"/>
              <a:pPr/>
              <a:t>‹#›</a:t>
            </a:fld>
            <a:endParaRPr lang="en-US"/>
          </a:p>
        </p:txBody>
      </p:sp>
      <p:pic>
        <p:nvPicPr>
          <p:cNvPr id="7" name="Picture 6" descr="CSP Footer.jpg"/>
          <p:cNvPicPr>
            <a:picLocks noChangeAspect="1"/>
          </p:cNvPicPr>
          <p:nvPr userDrawn="1"/>
        </p:nvPicPr>
        <p:blipFill>
          <a:blip r:embed="rId3"/>
          <a:stretch>
            <a:fillRect/>
          </a:stretch>
        </p:blipFill>
        <p:spPr>
          <a:xfrm>
            <a:off x="0" y="0"/>
            <a:ext cx="9144000" cy="1146048"/>
          </a:xfrm>
          <a:prstGeom prst="rect">
            <a:avLst/>
          </a:prstGeom>
        </p:spPr>
      </p:pic>
      <p:sp>
        <p:nvSpPr>
          <p:cNvPr id="8" name="Subtitle 2"/>
          <p:cNvSpPr>
            <a:spLocks noGrp="1"/>
          </p:cNvSpPr>
          <p:nvPr>
            <p:ph type="subTitle" idx="1"/>
          </p:nvPr>
        </p:nvSpPr>
        <p:spPr>
          <a:xfrm>
            <a:off x="457202" y="1490165"/>
            <a:ext cx="2847274" cy="5016995"/>
          </a:xfrm>
        </p:spPr>
        <p:txBody>
          <a:bodyPr/>
          <a:lstStyle>
            <a:lvl1pPr marL="0" indent="0" algn="r">
              <a:buNone/>
              <a:defRPr i="1">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457200" y="6356350"/>
            <a:ext cx="2133600" cy="365125"/>
          </a:xfrm>
          <a:prstGeom prst="rect">
            <a:avLst/>
          </a:prstGeom>
        </p:spPr>
        <p:txBody>
          <a:bodyPr wrap="square" numCol="1" anchor="t" anchorCtr="0" compatLnSpc="1">
            <a:prstTxWarp prst="textNoShape">
              <a:avLst/>
            </a:prstTxWarp>
          </a:bodyPr>
          <a:lstStyle>
            <a:lvl1pPr>
              <a:defRPr>
                <a:latin typeface="Calibri" pitchFamily="-112" charset="0"/>
                <a:ea typeface="ＭＳ Ｐゴシック" pitchFamily="-112" charset="-128"/>
                <a:cs typeface="ＭＳ Ｐゴシック" pitchFamily="-112" charset="-128"/>
              </a:defRPr>
            </a:lvl1pPr>
          </a:lstStyle>
          <a:p>
            <a:pPr>
              <a:defRPr/>
            </a:pPr>
            <a:fld id="{03D1DB7A-9C89-8D4C-9F92-88488764DBBF}" type="datetime1">
              <a:rPr lang="en-US"/>
              <a:pPr>
                <a:defRPr/>
              </a:pPr>
              <a:t>10/4/12</a:t>
            </a:fld>
            <a:endParaRPr lang="en-US"/>
          </a:p>
        </p:txBody>
      </p:sp>
      <p:sp>
        <p:nvSpPr>
          <p:cNvPr id="3" name="Footer Placeholder 4"/>
          <p:cNvSpPr>
            <a:spLocks noGrp="1"/>
          </p:cNvSpPr>
          <p:nvPr>
            <p:ph type="ftr" sz="quarter" idx="11"/>
          </p:nvPr>
        </p:nvSpPr>
        <p:spPr>
          <a:xfrm>
            <a:off x="3124200" y="6356350"/>
            <a:ext cx="2895600" cy="365125"/>
          </a:xfrm>
          <a:prstGeom prst="rect">
            <a:avLst/>
          </a:prstGeom>
        </p:spPr>
        <p:txBody>
          <a:bodyPr wrap="square" numCol="1" anchor="t" anchorCtr="0" compatLnSpc="1">
            <a:prstTxWarp prst="textNoShape">
              <a:avLst/>
            </a:prstTxWarp>
          </a:bodyPr>
          <a:lstStyle>
            <a:lvl1pPr>
              <a:defRPr>
                <a:latin typeface="Calibri" pitchFamily="34" charset="0"/>
                <a:ea typeface="ＭＳ Ｐゴシック" charset="-128"/>
                <a:cs typeface="+mn-cs"/>
              </a:defRPr>
            </a:lvl1pPr>
          </a:lstStyle>
          <a:p>
            <a:pPr>
              <a:defRPr/>
            </a:pPr>
            <a:endParaRPr lang="en-US"/>
          </a:p>
        </p:txBody>
      </p:sp>
      <p:sp>
        <p:nvSpPr>
          <p:cNvPr id="4" name="Slide Number Placeholder 5"/>
          <p:cNvSpPr>
            <a:spLocks noGrp="1"/>
          </p:cNvSpPr>
          <p:nvPr>
            <p:ph type="sldNum" sz="quarter" idx="12"/>
          </p:nvPr>
        </p:nvSpPr>
        <p:spPr>
          <a:xfrm>
            <a:off x="6553200" y="6356350"/>
            <a:ext cx="2133600" cy="365125"/>
          </a:xfrm>
          <a:prstGeom prst="rect">
            <a:avLst/>
          </a:prstGeom>
        </p:spPr>
        <p:txBody>
          <a:bodyPr wrap="square" numCol="1" anchor="t" anchorCtr="0" compatLnSpc="1">
            <a:prstTxWarp prst="textNoShape">
              <a:avLst/>
            </a:prstTxWarp>
          </a:bodyPr>
          <a:lstStyle>
            <a:lvl1pPr>
              <a:defRPr>
                <a:latin typeface="Calibri" pitchFamily="-112" charset="0"/>
                <a:ea typeface="ＭＳ Ｐゴシック" pitchFamily="-112" charset="-128"/>
                <a:cs typeface="ＭＳ Ｐゴシック" pitchFamily="-112" charset="-128"/>
              </a:defRPr>
            </a:lvl1pPr>
          </a:lstStyle>
          <a:p>
            <a:pPr>
              <a:defRPr/>
            </a:pPr>
            <a:fld id="{B0D71170-C287-C048-BA3E-2D047EB6B506}" type="slidenum">
              <a:rPr lang="en-US"/>
              <a:pPr>
                <a:defRPr/>
              </a:pPr>
              <a:t>‹#›</a:t>
            </a:fld>
            <a:endParaRPr lang="en-US"/>
          </a:p>
        </p:txBody>
      </p:sp>
    </p:spTree>
    <p:extLst>
      <p:ext uri="{BB962C8B-B14F-4D97-AF65-F5344CB8AC3E}">
        <p14:creationId xmlns:p14="http://schemas.microsoft.com/office/powerpoint/2010/main" val="123606164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theme" Target="../theme/theme1.xml"/><Relationship Id="rId11"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219200"/>
            <a:ext cx="8229600" cy="931862"/>
          </a:xfrm>
          <a:prstGeom prst="rect">
            <a:avLst/>
          </a:prstGeom>
        </p:spPr>
        <p:txBody>
          <a:bodyPr vert="horz" lIns="91440" tIns="45720" rIns="91440" bIns="45720" rtlCol="0" anchor="b">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2163762"/>
            <a:ext cx="8229600" cy="4330699"/>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1" y="6507161"/>
            <a:ext cx="874972" cy="227014"/>
          </a:xfrm>
          <a:prstGeom prst="rect">
            <a:avLst/>
          </a:prstGeom>
        </p:spPr>
        <p:txBody>
          <a:bodyPr vert="horz" lIns="91440" tIns="45720" rIns="91440" bIns="45720" rtlCol="0" anchor="ctr"/>
          <a:lstStyle>
            <a:lvl1pPr algn="r">
              <a:defRPr sz="1200">
                <a:solidFill>
                  <a:srgbClr val="000000"/>
                </a:solidFill>
              </a:defRPr>
            </a:lvl1pPr>
          </a:lstStyle>
          <a:p>
            <a:fld id="{1EC58335-179D-0D45-BDC9-9A615D158F0F}" type="datetimeFigureOut">
              <a:rPr lang="en-US" smtClean="0"/>
              <a:pPr/>
              <a:t>10/4/12</a:t>
            </a:fld>
            <a:endParaRPr lang="en-US" dirty="0"/>
          </a:p>
        </p:txBody>
      </p:sp>
      <p:sp>
        <p:nvSpPr>
          <p:cNvPr id="5" name="Footer Placeholder 4"/>
          <p:cNvSpPr>
            <a:spLocks noGrp="1"/>
          </p:cNvSpPr>
          <p:nvPr>
            <p:ph type="ftr" sz="quarter" idx="3"/>
          </p:nvPr>
        </p:nvSpPr>
        <p:spPr>
          <a:xfrm>
            <a:off x="1332173" y="6507161"/>
            <a:ext cx="2895600" cy="227014"/>
          </a:xfrm>
          <a:prstGeom prst="rect">
            <a:avLst/>
          </a:prstGeom>
        </p:spPr>
        <p:txBody>
          <a:bodyPr vert="horz" lIns="91440" tIns="45720" rIns="91440" bIns="45720" rtlCol="0" anchor="ctr"/>
          <a:lstStyle>
            <a:lvl1pPr algn="ctr">
              <a:defRPr sz="1200">
                <a:solidFill>
                  <a:srgbClr val="000000"/>
                </a:solidFill>
              </a:defRPr>
            </a:lvl1pPr>
          </a:lstStyle>
          <a:p>
            <a:endParaRPr lang="en-US" dirty="0"/>
          </a:p>
        </p:txBody>
      </p:sp>
      <p:sp>
        <p:nvSpPr>
          <p:cNvPr id="6" name="Slide Number Placeholder 5"/>
          <p:cNvSpPr>
            <a:spLocks noGrp="1"/>
          </p:cNvSpPr>
          <p:nvPr>
            <p:ph type="sldNum" sz="quarter" idx="4"/>
          </p:nvPr>
        </p:nvSpPr>
        <p:spPr>
          <a:xfrm>
            <a:off x="8202873" y="6507161"/>
            <a:ext cx="483926" cy="227014"/>
          </a:xfrm>
          <a:prstGeom prst="rect">
            <a:avLst/>
          </a:prstGeom>
        </p:spPr>
        <p:txBody>
          <a:bodyPr vert="horz" lIns="91440" tIns="45720" rIns="91440" bIns="45720" rtlCol="0" anchor="ctr"/>
          <a:lstStyle>
            <a:lvl1pPr algn="r">
              <a:defRPr sz="1200">
                <a:solidFill>
                  <a:srgbClr val="000000"/>
                </a:solidFill>
              </a:defRPr>
            </a:lvl1pPr>
          </a:lstStyle>
          <a:p>
            <a:fld id="{DA1FB041-706C-CF48-8DEF-97EEE89FE4FF}" type="slidenum">
              <a:rPr lang="en-US" smtClean="0"/>
              <a:pPr/>
              <a:t>‹#›</a:t>
            </a:fld>
            <a:endParaRPr lang="en-US" dirty="0"/>
          </a:p>
        </p:txBody>
      </p:sp>
      <p:pic>
        <p:nvPicPr>
          <p:cNvPr id="8" name="Picture 7" descr="CSP Footer.jpg"/>
          <p:cNvPicPr>
            <a:picLocks noChangeAspect="1"/>
          </p:cNvPicPr>
          <p:nvPr userDrawn="1"/>
        </p:nvPicPr>
        <p:blipFill>
          <a:blip r:embed="rId11"/>
          <a:stretch>
            <a:fillRect/>
          </a:stretch>
        </p:blipFill>
        <p:spPr>
          <a:xfrm>
            <a:off x="0" y="0"/>
            <a:ext cx="9144000" cy="1146048"/>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63" r:id="rId8"/>
    <p:sldLayoutId id="2147483665" r:id="rId9"/>
  </p:sldLayoutIdLst>
  <p:txStyles>
    <p:titleStyle>
      <a:lvl1pPr algn="l" defTabSz="457200" rtl="0" eaLnBrk="1" latinLnBrk="0" hangingPunct="1">
        <a:spcBef>
          <a:spcPct val="0"/>
        </a:spcBef>
        <a:buNone/>
        <a:defRPr sz="3600" b="1" kern="1200">
          <a:solidFill>
            <a:srgbClr val="0067AC"/>
          </a:solidFill>
          <a:latin typeface="Arial"/>
          <a:ea typeface="+mj-ea"/>
          <a:cs typeface="Arial"/>
        </a:defRPr>
      </a:lvl1pPr>
    </p:titleStyle>
    <p:bodyStyle>
      <a:lvl1pPr marL="342900" indent="-342900" algn="l" defTabSz="457200" rtl="0" eaLnBrk="1" latinLnBrk="0" hangingPunct="1">
        <a:spcBef>
          <a:spcPct val="20000"/>
        </a:spcBef>
        <a:buFontTx/>
        <a:buNone/>
        <a:defRPr sz="2800" kern="1200">
          <a:solidFill>
            <a:schemeClr val="tx1"/>
          </a:solidFill>
          <a:latin typeface="Arial"/>
          <a:ea typeface="+mn-ea"/>
          <a:cs typeface="Arial"/>
        </a:defRPr>
      </a:lvl1pPr>
      <a:lvl2pPr marL="292100" indent="-292100" algn="l" defTabSz="457200" rtl="0" eaLnBrk="1" latinLnBrk="0" hangingPunct="1">
        <a:spcBef>
          <a:spcPct val="20000"/>
        </a:spcBef>
        <a:buClr>
          <a:srgbClr val="708F24"/>
        </a:buClr>
        <a:buFont typeface="Arial"/>
        <a:buChar char="•"/>
        <a:defRPr sz="2500" kern="1200">
          <a:solidFill>
            <a:schemeClr val="tx1"/>
          </a:solidFill>
          <a:latin typeface="Arial"/>
          <a:ea typeface="+mn-ea"/>
          <a:cs typeface="Arial"/>
        </a:defRPr>
      </a:lvl2pPr>
      <a:lvl3pPr marL="635000" indent="-342900" algn="l" defTabSz="457200" rtl="0" eaLnBrk="1" latinLnBrk="0" hangingPunct="1">
        <a:spcBef>
          <a:spcPct val="20000"/>
        </a:spcBef>
        <a:buClr>
          <a:srgbClr val="708F24"/>
        </a:buClr>
        <a:buFont typeface="Arial"/>
        <a:buChar char="•"/>
        <a:defRPr sz="2200" kern="1200">
          <a:solidFill>
            <a:schemeClr val="tx1"/>
          </a:solidFill>
          <a:latin typeface="Arial"/>
          <a:ea typeface="+mn-ea"/>
          <a:cs typeface="Arial"/>
        </a:defRPr>
      </a:lvl3pPr>
      <a:lvl4pPr marL="977900" indent="-342900" algn="l" defTabSz="457200" rtl="0" eaLnBrk="1" latinLnBrk="0" hangingPunct="1">
        <a:spcBef>
          <a:spcPct val="20000"/>
        </a:spcBef>
        <a:buClr>
          <a:srgbClr val="708F24"/>
        </a:buClr>
        <a:buFont typeface="Arial"/>
        <a:buChar char="•"/>
        <a:defRPr sz="1800" kern="1200">
          <a:solidFill>
            <a:schemeClr val="tx1"/>
          </a:solidFill>
          <a:latin typeface="Arial"/>
          <a:ea typeface="+mn-ea"/>
          <a:cs typeface="Arial"/>
        </a:defRPr>
      </a:lvl4pPr>
      <a:lvl5pPr marL="1257300" indent="-279400" algn="l" defTabSz="457200" rtl="0" eaLnBrk="1" latinLnBrk="0" hangingPunct="1">
        <a:spcBef>
          <a:spcPct val="20000"/>
        </a:spcBef>
        <a:buClr>
          <a:srgbClr val="708F24"/>
        </a:buClr>
        <a:buFont typeface="Arial"/>
        <a:buChar char="•"/>
        <a:defRPr sz="15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xml"/><Relationship Id="rId3"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6.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19.jpeg"/><Relationship Id="rId1" Type="http://schemas.openxmlformats.org/officeDocument/2006/relationships/slideLayout" Target="../slideLayouts/slideLayout5.xml"/><Relationship Id="rId2" Type="http://schemas.openxmlformats.org/officeDocument/2006/relationships/notesSlide" Target="../notesSlides/notesSlide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2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1.png"/><Relationship Id="rId3" Type="http://schemas.openxmlformats.org/officeDocument/2006/relationships/image" Target="../media/image2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2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4.png"/><Relationship Id="rId3"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4" Type="http://schemas.openxmlformats.org/officeDocument/2006/relationships/image" Target="../media/image26.png"/><Relationship Id="rId5" Type="http://schemas.openxmlformats.org/officeDocument/2006/relationships/image" Target="../media/image27.png"/><Relationship Id="rId6" Type="http://schemas.openxmlformats.org/officeDocument/2006/relationships/image" Target="../media/image28.png"/><Relationship Id="rId1" Type="http://schemas.openxmlformats.org/officeDocument/2006/relationships/slideLayout" Target="../slideLayouts/slideLayout9.xml"/><Relationship Id="rId2" Type="http://schemas.openxmlformats.org/officeDocument/2006/relationships/notesSlide" Target="../notesSlides/notesSlide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4" Type="http://schemas.openxmlformats.org/officeDocument/2006/relationships/image" Target="../media/image26.png"/><Relationship Id="rId5" Type="http://schemas.openxmlformats.org/officeDocument/2006/relationships/image" Target="../media/image27.png"/><Relationship Id="rId6" Type="http://schemas.openxmlformats.org/officeDocument/2006/relationships/image" Target="../media/image28.png"/><Relationship Id="rId1" Type="http://schemas.openxmlformats.org/officeDocument/2006/relationships/slideLayout" Target="../slideLayouts/slideLayout9.xml"/><Relationship Id="rId2" Type="http://schemas.openxmlformats.org/officeDocument/2006/relationships/notesSlide" Target="../notesSlides/notesSlide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9.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3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tif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tiff"/></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jpe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tif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tif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8.gi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9.gif"/></Relationships>
</file>

<file path=ppt/slides/_rels/slide35.xml.rels><?xml version="1.0" encoding="UTF-8" standalone="yes"?>
<Relationships xmlns="http://schemas.openxmlformats.org/package/2006/relationships"><Relationship Id="rId3" Type="http://schemas.openxmlformats.org/officeDocument/2006/relationships/image" Target="../media/image40.jpeg"/><Relationship Id="rId4" Type="http://schemas.openxmlformats.org/officeDocument/2006/relationships/image" Target="../media/image38.gif"/><Relationship Id="rId5" Type="http://schemas.openxmlformats.org/officeDocument/2006/relationships/image" Target="../media/image39.gif"/><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1.em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gi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gif"/></Relationships>
</file>

<file path=ppt/slides/_rels/slide39.xml.rels><?xml version="1.0" encoding="UTF-8" standalone="yes"?>
<Relationships xmlns="http://schemas.openxmlformats.org/package/2006/relationships"><Relationship Id="rId3" Type="http://schemas.openxmlformats.org/officeDocument/2006/relationships/oleObject" Target="???" TargetMode="External"/><Relationship Id="rId4" Type="http://schemas.openxmlformats.org/officeDocument/2006/relationships/image" Target="../media/image43.png"/><Relationship Id="rId5" Type="http://schemas.openxmlformats.org/officeDocument/2006/relationships/image" Target="../media/image44.png"/><Relationship Id="rId6" Type="http://schemas.openxmlformats.org/officeDocument/2006/relationships/image" Target="../media/image45.png"/><Relationship Id="rId7" Type="http://schemas.openxmlformats.org/officeDocument/2006/relationships/image" Target="../media/image46.png"/><Relationship Id="rId1" Type="http://schemas.openxmlformats.org/officeDocument/2006/relationships/vmlDrawing" Target="../drawings/vmlDrawing2.vml"/><Relationship Id="rId2"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oleObject" Target="../embeddings/oleObject1.bin"/><Relationship Id="rId7" Type="http://schemas.openxmlformats.org/officeDocument/2006/relationships/image" Target="../media/image4.png"/><Relationship Id="rId8" Type="http://schemas.openxmlformats.org/officeDocument/2006/relationships/oleObject" Target="../embeddings/oleObject2.bin"/><Relationship Id="rId9" Type="http://schemas.openxmlformats.org/officeDocument/2006/relationships/image" Target="../media/image5.png"/><Relationship Id="rId1" Type="http://schemas.openxmlformats.org/officeDocument/2006/relationships/vmlDrawing" Target="../drawings/vmlDrawing1.vml"/><Relationship Id="rId2"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oleObject" Target="???" TargetMode="External"/><Relationship Id="rId4" Type="http://schemas.openxmlformats.org/officeDocument/2006/relationships/image" Target="../media/image43.png"/><Relationship Id="rId5" Type="http://schemas.openxmlformats.org/officeDocument/2006/relationships/image" Target="../media/image44.png"/><Relationship Id="rId6" Type="http://schemas.openxmlformats.org/officeDocument/2006/relationships/image" Target="../media/image45.png"/><Relationship Id="rId7" Type="http://schemas.openxmlformats.org/officeDocument/2006/relationships/image" Target="../media/image46.png"/><Relationship Id="rId1" Type="http://schemas.openxmlformats.org/officeDocument/2006/relationships/vmlDrawing" Target="../drawings/vmlDrawing3.vml"/><Relationship Id="rId2"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7.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7.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7.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 Id="rId3" Type="http://schemas.openxmlformats.org/officeDocument/2006/relationships/image" Target="../media/image48.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 Id="rId3" Type="http://schemas.openxmlformats.org/officeDocument/2006/relationships/image" Target="../media/image48.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 Id="rId3" Type="http://schemas.openxmlformats.org/officeDocument/2006/relationships/image" Target="../media/image48.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9.png"/><Relationship Id="rId3" Type="http://schemas.openxmlformats.org/officeDocument/2006/relationships/image" Target="../media/image50.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1.gif"/></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1.gif"/></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0.jpeg"/><Relationship Id="rId1" Type="http://schemas.openxmlformats.org/officeDocument/2006/relationships/slideLayout" Target="../slideLayouts/slideLayout5.xml"/><Relationship Id="rId2" Type="http://schemas.openxmlformats.org/officeDocument/2006/relationships/image" Target="../media/image8.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tiff"/></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3.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4.JPG"/></Relationships>
</file>

<file path=ppt/slides/_rels/slide53.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57.png"/><Relationship Id="rId5" Type="http://schemas.openxmlformats.org/officeDocument/2006/relationships/image" Target="../media/image58.png"/><Relationship Id="rId1" Type="http://schemas.openxmlformats.org/officeDocument/2006/relationships/slideLayout" Target="../slideLayouts/slideLayout6.xml"/><Relationship Id="rId2" Type="http://schemas.openxmlformats.org/officeDocument/2006/relationships/image" Target="../media/image55.png"/></Relationships>
</file>

<file path=ppt/slides/_rels/slide54.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57.png"/><Relationship Id="rId5" Type="http://schemas.openxmlformats.org/officeDocument/2006/relationships/image" Target="../media/image58.png"/><Relationship Id="rId1" Type="http://schemas.openxmlformats.org/officeDocument/2006/relationships/slideLayout" Target="../slideLayouts/slideLayout6.xml"/><Relationship Id="rId2" Type="http://schemas.openxmlformats.org/officeDocument/2006/relationships/image" Target="../media/image55.png"/></Relationships>
</file>

<file path=ppt/slides/_rels/slide55.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57.png"/><Relationship Id="rId5" Type="http://schemas.openxmlformats.org/officeDocument/2006/relationships/image" Target="../media/image58.png"/><Relationship Id="rId1" Type="http://schemas.openxmlformats.org/officeDocument/2006/relationships/slideLayout" Target="../slideLayouts/slideLayout6.xml"/><Relationship Id="rId2" Type="http://schemas.openxmlformats.org/officeDocument/2006/relationships/image" Target="../media/image55.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7.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7.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climate.engineering.iastate.edu/"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png"/><Relationship Id="rId3"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png"/><Relationship Id="rId3" Type="http://schemas.openxmlformats.org/officeDocument/2006/relationships/image" Target="../media/image13.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globe_west_2048"/>
          <p:cNvPicPr>
            <a:picLocks noChangeAspect="1" noChangeArrowheads="1"/>
          </p:cNvPicPr>
          <p:nvPr/>
        </p:nvPicPr>
        <p:blipFill>
          <a:blip r:embed="rId3"/>
          <a:srcRect t="11476" b="13521"/>
          <a:stretch>
            <a:fillRect/>
          </a:stretch>
        </p:blipFill>
        <p:spPr bwMode="auto">
          <a:xfrm>
            <a:off x="0" y="0"/>
            <a:ext cx="9144000" cy="6858000"/>
          </a:xfrm>
          <a:prstGeom prst="rect">
            <a:avLst/>
          </a:prstGeom>
          <a:noFill/>
          <a:ln w="9525">
            <a:noFill/>
            <a:miter lim="800000"/>
            <a:headEnd/>
            <a:tailEnd/>
          </a:ln>
        </p:spPr>
      </p:pic>
      <p:sp>
        <p:nvSpPr>
          <p:cNvPr id="14339" name="Text Box 3"/>
          <p:cNvSpPr txBox="1">
            <a:spLocks noChangeArrowheads="1"/>
          </p:cNvSpPr>
          <p:nvPr/>
        </p:nvSpPr>
        <p:spPr bwMode="auto">
          <a:xfrm>
            <a:off x="-76200" y="6610350"/>
            <a:ext cx="2667000" cy="244475"/>
          </a:xfrm>
          <a:prstGeom prst="rect">
            <a:avLst/>
          </a:prstGeom>
          <a:noFill/>
          <a:ln w="9525">
            <a:noFill/>
            <a:miter lim="800000"/>
            <a:headEnd/>
            <a:tailEnd/>
          </a:ln>
        </p:spPr>
        <p:txBody>
          <a:bodyPr>
            <a:prstTxWarp prst="textNoShape">
              <a:avLst/>
            </a:prstTxWarp>
            <a:spAutoFit/>
          </a:bodyPr>
          <a:lstStyle/>
          <a:p>
            <a:pPr>
              <a:spcBef>
                <a:spcPct val="50000"/>
              </a:spcBef>
            </a:pPr>
            <a:r>
              <a:rPr lang="en-US" sz="1000">
                <a:solidFill>
                  <a:schemeClr val="bg1"/>
                </a:solidFill>
              </a:rPr>
              <a:t>Image courtesy of NASA/GSFC</a:t>
            </a:r>
          </a:p>
        </p:txBody>
      </p:sp>
    </p:spTree>
    <p:extLst>
      <p:ext uri="{BB962C8B-B14F-4D97-AF65-F5344CB8AC3E}">
        <p14:creationId xmlns:p14="http://schemas.microsoft.com/office/powerpoint/2010/main" val="1302302710"/>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1" descr="Temps vs year.tif"/>
          <p:cNvPicPr>
            <a:picLocks noChangeAspect="1"/>
          </p:cNvPicPr>
          <p:nvPr/>
        </p:nvPicPr>
        <p:blipFill>
          <a:blip r:embed="rId2"/>
          <a:srcRect/>
          <a:stretch>
            <a:fillRect/>
          </a:stretch>
        </p:blipFill>
        <p:spPr bwMode="auto">
          <a:xfrm>
            <a:off x="598404" y="2374774"/>
            <a:ext cx="5713495" cy="4483226"/>
          </a:xfrm>
          <a:prstGeom prst="rect">
            <a:avLst/>
          </a:prstGeom>
          <a:noFill/>
          <a:ln w="9525">
            <a:noFill/>
            <a:miter lim="800000"/>
            <a:headEnd/>
            <a:tailEnd/>
          </a:ln>
        </p:spPr>
      </p:pic>
      <p:sp>
        <p:nvSpPr>
          <p:cNvPr id="26627" name="TextBox 2"/>
          <p:cNvSpPr txBox="1">
            <a:spLocks noChangeArrowheads="1"/>
          </p:cNvSpPr>
          <p:nvPr/>
        </p:nvSpPr>
        <p:spPr bwMode="auto">
          <a:xfrm>
            <a:off x="177800" y="1178292"/>
            <a:ext cx="8712200" cy="1077913"/>
          </a:xfrm>
          <a:prstGeom prst="rect">
            <a:avLst/>
          </a:prstGeom>
          <a:noFill/>
          <a:ln w="9525">
            <a:noFill/>
            <a:miter lim="800000"/>
            <a:headEnd/>
            <a:tailEnd/>
          </a:ln>
        </p:spPr>
        <p:txBody>
          <a:bodyPr>
            <a:prstTxWarp prst="textNoShape">
              <a:avLst/>
            </a:prstTxWarp>
            <a:spAutoFit/>
          </a:bodyPr>
          <a:lstStyle/>
          <a:p>
            <a:pPr>
              <a:defRPr/>
            </a:pPr>
            <a:r>
              <a:rPr lang="en-US" sz="3200" b="1" dirty="0">
                <a:solidFill>
                  <a:srgbClr val="0067AC"/>
                </a:solidFill>
                <a:effectLst>
                  <a:outerShdw blurRad="38100" dist="38100" dir="2700000" algn="tl">
                    <a:srgbClr val="000000">
                      <a:alpha val="43137"/>
                    </a:srgbClr>
                  </a:outerShdw>
                </a:effectLst>
                <a:latin typeface="Arial" pitchFamily="-107" charset="0"/>
                <a:ea typeface="ＭＳ Ｐゴシック" pitchFamily="-107" charset="-128"/>
                <a:cs typeface="ＭＳ Ｐゴシック" pitchFamily="-107" charset="-128"/>
              </a:rPr>
              <a:t>Three</a:t>
            </a:r>
            <a:r>
              <a:rPr lang="en-US" sz="3200" b="1" dirty="0" smtClean="0">
                <a:solidFill>
                  <a:srgbClr val="0067AC"/>
                </a:solidFill>
                <a:effectLst>
                  <a:outerShdw blurRad="38100" dist="38100" dir="2700000" algn="tl">
                    <a:srgbClr val="000000">
                      <a:alpha val="43137"/>
                    </a:srgbClr>
                  </a:outerShdw>
                </a:effectLst>
                <a:latin typeface="Arial" pitchFamily="-107" charset="0"/>
                <a:ea typeface="ＭＳ Ｐゴシック" pitchFamily="-107" charset="-128"/>
                <a:cs typeface="ＭＳ Ｐゴシック" pitchFamily="-107" charset="-128"/>
              </a:rPr>
              <a:t> separate </a:t>
            </a:r>
            <a:r>
              <a:rPr lang="en-US" sz="3200" b="1" dirty="0">
                <a:solidFill>
                  <a:srgbClr val="0067AC"/>
                </a:solidFill>
                <a:effectLst>
                  <a:outerShdw blurRad="38100" dist="38100" dir="2700000" algn="tl">
                    <a:srgbClr val="000000">
                      <a:alpha val="43137"/>
                    </a:srgbClr>
                  </a:outerShdw>
                </a:effectLst>
                <a:latin typeface="Arial" pitchFamily="-107" charset="0"/>
                <a:ea typeface="ＭＳ Ｐゴシック" pitchFamily="-107" charset="-128"/>
                <a:cs typeface="ＭＳ Ｐゴシック" pitchFamily="-107" charset="-128"/>
              </a:rPr>
              <a:t>analyses of the temperature record – Trends are in close agreement</a:t>
            </a:r>
          </a:p>
        </p:txBody>
      </p:sp>
      <p:sp>
        <p:nvSpPr>
          <p:cNvPr id="6" name="Rectangle 5"/>
          <p:cNvSpPr/>
          <p:nvPr/>
        </p:nvSpPr>
        <p:spPr>
          <a:xfrm>
            <a:off x="5865812" y="2853266"/>
            <a:ext cx="73025" cy="55033"/>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5927724" y="3033182"/>
            <a:ext cx="73025" cy="55033"/>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p:cNvSpPr txBox="1"/>
          <p:nvPr/>
        </p:nvSpPr>
        <p:spPr>
          <a:xfrm>
            <a:off x="6197600" y="2724174"/>
            <a:ext cx="652643" cy="369332"/>
          </a:xfrm>
          <a:prstGeom prst="rect">
            <a:avLst/>
          </a:prstGeom>
          <a:noFill/>
          <a:ln>
            <a:noFill/>
          </a:ln>
        </p:spPr>
        <p:txBody>
          <a:bodyPr wrap="none" rtlCol="0">
            <a:spAutoFit/>
          </a:bodyPr>
          <a:lstStyle/>
          <a:p>
            <a:r>
              <a:rPr lang="en-US" dirty="0" smtClean="0">
                <a:solidFill>
                  <a:srgbClr val="FF6600"/>
                </a:solidFill>
              </a:rPr>
              <a:t>2010</a:t>
            </a:r>
            <a:endParaRPr lang="en-US" dirty="0">
              <a:solidFill>
                <a:srgbClr val="FF6600"/>
              </a:solidFill>
            </a:endParaRPr>
          </a:p>
        </p:txBody>
      </p:sp>
      <p:sp>
        <p:nvSpPr>
          <p:cNvPr id="9" name="TextBox 8"/>
          <p:cNvSpPr txBox="1"/>
          <p:nvPr/>
        </p:nvSpPr>
        <p:spPr>
          <a:xfrm>
            <a:off x="6242050" y="3033182"/>
            <a:ext cx="652643" cy="369332"/>
          </a:xfrm>
          <a:prstGeom prst="rect">
            <a:avLst/>
          </a:prstGeom>
          <a:noFill/>
          <a:ln>
            <a:noFill/>
          </a:ln>
        </p:spPr>
        <p:txBody>
          <a:bodyPr wrap="none" rtlCol="0">
            <a:spAutoFit/>
          </a:bodyPr>
          <a:lstStyle/>
          <a:p>
            <a:r>
              <a:rPr lang="en-US" dirty="0" smtClean="0">
                <a:solidFill>
                  <a:srgbClr val="FF6600"/>
                </a:solidFill>
              </a:rPr>
              <a:t>2011</a:t>
            </a:r>
            <a:endParaRPr lang="en-US" dirty="0">
              <a:solidFill>
                <a:srgbClr val="FF6600"/>
              </a:solidFill>
            </a:endParaRPr>
          </a:p>
        </p:txBody>
      </p:sp>
      <p:cxnSp>
        <p:nvCxnSpPr>
          <p:cNvPr id="4" name="Straight Arrow Connector 3"/>
          <p:cNvCxnSpPr/>
          <p:nvPr/>
        </p:nvCxnSpPr>
        <p:spPr>
          <a:xfrm flipH="1" flipV="1">
            <a:off x="5962650" y="2879725"/>
            <a:ext cx="234950" cy="28574"/>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H="1" flipV="1">
            <a:off x="6026150" y="3093506"/>
            <a:ext cx="171450" cy="10371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6557432" y="3810000"/>
            <a:ext cx="2065867" cy="1938992"/>
          </a:xfrm>
          <a:prstGeom prst="rect">
            <a:avLst/>
          </a:prstGeom>
          <a:noFill/>
        </p:spPr>
        <p:txBody>
          <a:bodyPr wrap="square" rtlCol="0">
            <a:spAutoFit/>
          </a:bodyPr>
          <a:lstStyle/>
          <a:p>
            <a:r>
              <a:rPr lang="en-US" sz="2400" b="1" dirty="0" smtClean="0">
                <a:solidFill>
                  <a:srgbClr val="FF0000"/>
                </a:solidFill>
              </a:rPr>
              <a:t>2010 tied 2005 as the warmest year on record since 1880</a:t>
            </a:r>
            <a:endParaRPr lang="en-US" sz="2400" b="1" dirty="0">
              <a:solidFill>
                <a:srgbClr val="FF0000"/>
              </a:solidFill>
            </a:endParaRPr>
          </a:p>
        </p:txBody>
      </p:sp>
    </p:spTree>
    <p:extLst>
      <p:ext uri="{BB962C8B-B14F-4D97-AF65-F5344CB8AC3E}">
        <p14:creationId xmlns:p14="http://schemas.microsoft.com/office/powerpoint/2010/main" val="399447126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11113" y="876300"/>
            <a:ext cx="8913813" cy="1447800"/>
          </a:xfrm>
        </p:spPr>
        <p:txBody>
          <a:bodyPr>
            <a:normAutofit/>
          </a:bodyPr>
          <a:lstStyle/>
          <a:p>
            <a:pPr algn="ctr" eaLnBrk="1" hangingPunct="1">
              <a:defRPr/>
            </a:pPr>
            <a:r>
              <a:rPr lang="en-US" sz="3200" b="1" dirty="0" smtClean="0">
                <a:latin typeface="Century Gothic" pitchFamily="-111" charset="0"/>
                <a:ea typeface="ＭＳ Ｐゴシック" pitchFamily="-111" charset="-128"/>
              </a:rPr>
              <a:t>Conditions today are unusual in the context of the last 2,000 years …</a:t>
            </a:r>
          </a:p>
        </p:txBody>
      </p:sp>
      <p:pic>
        <p:nvPicPr>
          <p:cNvPr id="30723" name="Picture 4"/>
          <p:cNvPicPr>
            <a:picLocks noChangeAspect="1"/>
          </p:cNvPicPr>
          <p:nvPr/>
        </p:nvPicPr>
        <p:blipFill>
          <a:blip r:embed="rId2"/>
          <a:srcRect t="3123" b="21866"/>
          <a:stretch>
            <a:fillRect/>
          </a:stretch>
        </p:blipFill>
        <p:spPr bwMode="auto">
          <a:xfrm>
            <a:off x="304800" y="2324100"/>
            <a:ext cx="8597900" cy="4391025"/>
          </a:xfrm>
          <a:prstGeom prst="rect">
            <a:avLst/>
          </a:prstGeom>
          <a:noFill/>
          <a:ln w="9525">
            <a:noFill/>
            <a:miter lim="800000"/>
            <a:headEnd/>
            <a:tailEnd/>
          </a:ln>
        </p:spPr>
      </p:pic>
      <p:sp>
        <p:nvSpPr>
          <p:cNvPr id="4" name="TextBox 3"/>
          <p:cNvSpPr txBox="1"/>
          <p:nvPr/>
        </p:nvSpPr>
        <p:spPr>
          <a:xfrm>
            <a:off x="0" y="6550223"/>
            <a:ext cx="1252241" cy="307777"/>
          </a:xfrm>
          <a:prstGeom prst="rect">
            <a:avLst/>
          </a:prstGeom>
          <a:noFill/>
        </p:spPr>
        <p:txBody>
          <a:bodyPr wrap="none" rtlCol="0">
            <a:spAutoFit/>
          </a:bodyPr>
          <a:lstStyle/>
          <a:p>
            <a:r>
              <a:rPr lang="en-US" sz="1400" dirty="0" smtClean="0">
                <a:solidFill>
                  <a:srgbClr val="FF0000"/>
                </a:solidFill>
              </a:rPr>
              <a:t>Don </a:t>
            </a:r>
            <a:r>
              <a:rPr lang="en-US" sz="1400" dirty="0" err="1" smtClean="0">
                <a:solidFill>
                  <a:srgbClr val="FF0000"/>
                </a:solidFill>
              </a:rPr>
              <a:t>Wuebbles</a:t>
            </a:r>
            <a:endParaRPr lang="en-US" sz="1400" dirty="0">
              <a:solidFill>
                <a:srgbClr val="FF0000"/>
              </a:solidFill>
            </a:endParaRPr>
          </a:p>
        </p:txBody>
      </p:sp>
    </p:spTree>
    <p:extLst>
      <p:ext uri="{BB962C8B-B14F-4D97-AF65-F5344CB8AC3E}">
        <p14:creationId xmlns:p14="http://schemas.microsoft.com/office/powerpoint/2010/main" val="1876731671"/>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0" y="1269886"/>
            <a:ext cx="9144000" cy="762000"/>
          </a:xfrm>
          <a:prstGeom prst="rect">
            <a:avLst/>
          </a:prstGeom>
          <a:noFill/>
          <a:ln w="9525">
            <a:solidFill>
              <a:srgbClr val="4F81BD"/>
            </a:solidFill>
            <a:miter lim="800000"/>
            <a:headEnd/>
            <a:tailEnd/>
          </a:ln>
        </p:spPr>
        <p:txBody>
          <a:bodyPr wrap="none" anchor="ctr">
            <a:prstTxWarp prst="textNoShape">
              <a:avLst/>
            </a:prstTxWarp>
          </a:bodyPr>
          <a:lstStyle/>
          <a:p>
            <a:pPr algn="ctr"/>
            <a:r>
              <a:rPr lang="en-US" sz="2400" b="1" dirty="0">
                <a:solidFill>
                  <a:srgbClr val="0067AC"/>
                </a:solidFill>
                <a:latin typeface="Comic Sans MS" pitchFamily="29" charset="0"/>
              </a:rPr>
              <a:t>Climate models: Natural processes do not account for </a:t>
            </a:r>
          </a:p>
          <a:p>
            <a:pPr algn="ctr"/>
            <a:r>
              <a:rPr lang="en-US" sz="2400" b="1" dirty="0">
                <a:solidFill>
                  <a:srgbClr val="0067AC"/>
                </a:solidFill>
                <a:latin typeface="Comic Sans MS" pitchFamily="29" charset="0"/>
              </a:rPr>
              <a:t>observed 20th century warming after 1965</a:t>
            </a:r>
          </a:p>
        </p:txBody>
      </p:sp>
      <p:pic>
        <p:nvPicPr>
          <p:cNvPr id="4" name="Picture 3" descr="aspen_obsnatall"/>
          <p:cNvPicPr>
            <a:picLocks noChangeAspect="1" noChangeArrowheads="1"/>
          </p:cNvPicPr>
          <p:nvPr/>
        </p:nvPicPr>
        <p:blipFill>
          <a:blip r:embed="rId2"/>
          <a:srcRect t="6102"/>
          <a:stretch>
            <a:fillRect/>
          </a:stretch>
        </p:blipFill>
        <p:spPr bwMode="auto">
          <a:xfrm>
            <a:off x="1396563" y="2336442"/>
            <a:ext cx="7048500" cy="4343758"/>
          </a:xfrm>
          <a:prstGeom prst="rect">
            <a:avLst/>
          </a:prstGeom>
          <a:noFill/>
          <a:ln w="9525">
            <a:noFill/>
            <a:miter lim="800000"/>
            <a:headEnd/>
            <a:tailEnd/>
          </a:ln>
        </p:spPr>
      </p:pic>
      <p:sp>
        <p:nvSpPr>
          <p:cNvPr id="5" name="TextBox 4"/>
          <p:cNvSpPr txBox="1"/>
          <p:nvPr/>
        </p:nvSpPr>
        <p:spPr>
          <a:xfrm>
            <a:off x="0" y="6550223"/>
            <a:ext cx="1252241" cy="307777"/>
          </a:xfrm>
          <a:prstGeom prst="rect">
            <a:avLst/>
          </a:prstGeom>
          <a:noFill/>
        </p:spPr>
        <p:txBody>
          <a:bodyPr wrap="none" rtlCol="0">
            <a:spAutoFit/>
          </a:bodyPr>
          <a:lstStyle/>
          <a:p>
            <a:r>
              <a:rPr lang="en-US" sz="1400" dirty="0" smtClean="0">
                <a:solidFill>
                  <a:srgbClr val="FF0000"/>
                </a:solidFill>
              </a:rPr>
              <a:t>Don </a:t>
            </a:r>
            <a:r>
              <a:rPr lang="en-US" sz="1400" dirty="0" err="1" smtClean="0">
                <a:solidFill>
                  <a:srgbClr val="FF0000"/>
                </a:solidFill>
              </a:rPr>
              <a:t>Wuebbles</a:t>
            </a:r>
            <a:endParaRPr lang="en-US" sz="1400" dirty="0">
              <a:solidFill>
                <a:srgbClr val="FF0000"/>
              </a:solidFill>
            </a:endParaRPr>
          </a:p>
        </p:txBody>
      </p:sp>
    </p:spTree>
    <p:extLst>
      <p:ext uri="{BB962C8B-B14F-4D97-AF65-F5344CB8AC3E}">
        <p14:creationId xmlns:p14="http://schemas.microsoft.com/office/powerpoint/2010/main" val="2983685606"/>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381000" y="647700"/>
            <a:ext cx="8458200" cy="1143000"/>
          </a:xfrm>
        </p:spPr>
        <p:txBody>
          <a:bodyPr/>
          <a:lstStyle/>
          <a:p>
            <a:pPr>
              <a:defRPr/>
            </a:pPr>
            <a:r>
              <a:rPr lang="en-US" sz="2400" b="1" dirty="0" smtClean="0">
                <a:ea typeface="ＭＳ Ｐゴシック" pitchFamily="58" charset="-128"/>
              </a:rPr>
              <a:t>We have Moved Outside the Range of Historical Variation</a:t>
            </a:r>
          </a:p>
        </p:txBody>
      </p:sp>
      <p:sp>
        <p:nvSpPr>
          <p:cNvPr id="5124" name="Title 1"/>
          <p:cNvSpPr txBox="1">
            <a:spLocks/>
          </p:cNvSpPr>
          <p:nvPr/>
        </p:nvSpPr>
        <p:spPr bwMode="auto">
          <a:xfrm>
            <a:off x="1219200" y="1790700"/>
            <a:ext cx="6781800" cy="762000"/>
          </a:xfrm>
          <a:prstGeom prst="rect">
            <a:avLst/>
          </a:prstGeom>
          <a:noFill/>
          <a:ln w="9525">
            <a:noFill/>
            <a:miter lim="800000"/>
            <a:headEnd/>
            <a:tailEnd/>
          </a:ln>
        </p:spPr>
        <p:txBody>
          <a:bodyPr anchor="ctr"/>
          <a:lstStyle/>
          <a:p>
            <a:pPr algn="ctr">
              <a:defRPr/>
            </a:pPr>
            <a:r>
              <a:rPr lang="en-US" sz="2000" b="1" dirty="0">
                <a:solidFill>
                  <a:srgbClr val="708F24"/>
                </a:solidFill>
                <a:effectLst>
                  <a:outerShdw blurRad="38100" dist="38100" dir="2700000" algn="tl">
                    <a:srgbClr val="000000">
                      <a:alpha val="43137"/>
                    </a:srgbClr>
                  </a:outerShdw>
                </a:effectLst>
                <a:latin typeface="Arial" pitchFamily="34" charset="0"/>
                <a:ea typeface="ＭＳ Ｐゴシック" pitchFamily="58" charset="-128"/>
                <a:cs typeface="Arial" pitchFamily="34" charset="0"/>
              </a:rPr>
              <a:t>800,000 Year Record of Carbon Dioxide Concentration</a:t>
            </a:r>
          </a:p>
        </p:txBody>
      </p:sp>
      <p:grpSp>
        <p:nvGrpSpPr>
          <p:cNvPr id="2" name="Group 8"/>
          <p:cNvGrpSpPr>
            <a:grpSpLocks/>
          </p:cNvGrpSpPr>
          <p:nvPr/>
        </p:nvGrpSpPr>
        <p:grpSpPr bwMode="auto">
          <a:xfrm>
            <a:off x="1524000" y="2438400"/>
            <a:ext cx="6172200" cy="4038600"/>
            <a:chOff x="1524000" y="2438400"/>
            <a:chExt cx="6172200" cy="4038600"/>
          </a:xfrm>
        </p:grpSpPr>
        <p:sp>
          <p:nvSpPr>
            <p:cNvPr id="8" name="Rectangle 7"/>
            <p:cNvSpPr/>
            <p:nvPr/>
          </p:nvSpPr>
          <p:spPr>
            <a:xfrm>
              <a:off x="1524000" y="2438400"/>
              <a:ext cx="6172200" cy="40386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46087" name="Picture 5" descr="2100-Higher-emissions.png"/>
            <p:cNvPicPr>
              <a:picLocks noChangeAspect="1"/>
            </p:cNvPicPr>
            <p:nvPr/>
          </p:nvPicPr>
          <p:blipFill>
            <a:blip r:embed="rId3"/>
            <a:srcRect/>
            <a:stretch>
              <a:fillRect/>
            </a:stretch>
          </p:blipFill>
          <p:spPr bwMode="auto">
            <a:xfrm>
              <a:off x="1581150" y="2500313"/>
              <a:ext cx="6057900" cy="3914775"/>
            </a:xfrm>
            <a:prstGeom prst="rect">
              <a:avLst/>
            </a:prstGeom>
            <a:noFill/>
            <a:ln w="9525">
              <a:solidFill>
                <a:schemeClr val="accent1"/>
              </a:solidFill>
              <a:miter lim="800000"/>
              <a:headEnd/>
              <a:tailEnd/>
            </a:ln>
          </p:spPr>
        </p:pic>
      </p:grpSp>
      <p:sp>
        <p:nvSpPr>
          <p:cNvPr id="7" name="TextBox 6"/>
          <p:cNvSpPr txBox="1"/>
          <p:nvPr/>
        </p:nvSpPr>
        <p:spPr>
          <a:xfrm>
            <a:off x="0" y="6550223"/>
            <a:ext cx="1252241" cy="307777"/>
          </a:xfrm>
          <a:prstGeom prst="rect">
            <a:avLst/>
          </a:prstGeom>
          <a:noFill/>
        </p:spPr>
        <p:txBody>
          <a:bodyPr wrap="none" rtlCol="0">
            <a:spAutoFit/>
          </a:bodyPr>
          <a:lstStyle/>
          <a:p>
            <a:r>
              <a:rPr lang="en-US" sz="1400" dirty="0" smtClean="0">
                <a:solidFill>
                  <a:srgbClr val="FF0000"/>
                </a:solidFill>
              </a:rPr>
              <a:t>Don </a:t>
            </a:r>
            <a:r>
              <a:rPr lang="en-US" sz="1400" dirty="0" err="1" smtClean="0">
                <a:solidFill>
                  <a:srgbClr val="FF0000"/>
                </a:solidFill>
              </a:rPr>
              <a:t>Wuebbles</a:t>
            </a:r>
            <a:endParaRPr lang="en-US" sz="1400" dirty="0">
              <a:solidFill>
                <a:srgbClr val="FF0000"/>
              </a:solidFill>
            </a:endParaRPr>
          </a:p>
        </p:txBody>
      </p:sp>
    </p:spTree>
    <p:extLst>
      <p:ext uri="{BB962C8B-B14F-4D97-AF65-F5344CB8AC3E}">
        <p14:creationId xmlns:p14="http://schemas.microsoft.com/office/powerpoint/2010/main" val="1686991061"/>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E:\IPCC_T2100.jpg"/>
          <p:cNvPicPr>
            <a:picLocks noChangeAspect="1" noChangeArrowheads="1"/>
          </p:cNvPicPr>
          <p:nvPr/>
        </p:nvPicPr>
        <p:blipFill>
          <a:blip r:embed="rId3"/>
          <a:srcRect/>
          <a:stretch>
            <a:fillRect/>
          </a:stretch>
        </p:blipFill>
        <p:spPr bwMode="auto">
          <a:xfrm>
            <a:off x="1066800" y="2342508"/>
            <a:ext cx="7086600" cy="4515491"/>
          </a:xfrm>
          <a:prstGeom prst="rect">
            <a:avLst/>
          </a:prstGeom>
          <a:noFill/>
          <a:ln w="9525">
            <a:noFill/>
            <a:miter lim="800000"/>
            <a:headEnd/>
            <a:tailEnd/>
          </a:ln>
        </p:spPr>
      </p:pic>
      <p:sp>
        <p:nvSpPr>
          <p:cNvPr id="48131" name="Rectangle 2"/>
          <p:cNvSpPr txBox="1">
            <a:spLocks noChangeArrowheads="1"/>
          </p:cNvSpPr>
          <p:nvPr/>
        </p:nvSpPr>
        <p:spPr bwMode="auto">
          <a:xfrm>
            <a:off x="160286" y="1294544"/>
            <a:ext cx="8686800" cy="762000"/>
          </a:xfrm>
          <a:prstGeom prst="rect">
            <a:avLst/>
          </a:prstGeom>
          <a:solidFill>
            <a:schemeClr val="tx2"/>
          </a:solidFill>
          <a:ln w="9525">
            <a:noFill/>
            <a:miter lim="800000"/>
            <a:headEnd/>
            <a:tailEnd/>
          </a:ln>
        </p:spPr>
        <p:txBody>
          <a:bodyPr lIns="182880" rIns="274320" anchor="ctr">
            <a:prstTxWarp prst="textNoShape">
              <a:avLst/>
            </a:prstTxWarp>
          </a:bodyPr>
          <a:lstStyle/>
          <a:p>
            <a:r>
              <a:rPr lang="en-US" sz="3200" b="1" dirty="0">
                <a:solidFill>
                  <a:srgbClr val="FFC000"/>
                </a:solidFill>
                <a:latin typeface="Century Gothic" pitchFamily="29" charset="0"/>
                <a:ea typeface="Century Gothic" pitchFamily="29" charset="0"/>
                <a:cs typeface="Century Gothic" pitchFamily="29" charset="0"/>
              </a:rPr>
              <a:t>What can we expect in the future?</a:t>
            </a:r>
          </a:p>
        </p:txBody>
      </p:sp>
      <p:sp>
        <p:nvSpPr>
          <p:cNvPr id="4" name="TextBox 3"/>
          <p:cNvSpPr txBox="1"/>
          <p:nvPr/>
        </p:nvSpPr>
        <p:spPr>
          <a:xfrm>
            <a:off x="0" y="6550223"/>
            <a:ext cx="1252241" cy="307777"/>
          </a:xfrm>
          <a:prstGeom prst="rect">
            <a:avLst/>
          </a:prstGeom>
          <a:noFill/>
        </p:spPr>
        <p:txBody>
          <a:bodyPr wrap="none" rtlCol="0">
            <a:spAutoFit/>
          </a:bodyPr>
          <a:lstStyle/>
          <a:p>
            <a:r>
              <a:rPr lang="en-US" sz="1400" dirty="0" smtClean="0">
                <a:solidFill>
                  <a:srgbClr val="FF0000"/>
                </a:solidFill>
              </a:rPr>
              <a:t>Don </a:t>
            </a:r>
            <a:r>
              <a:rPr lang="en-US" sz="1400" dirty="0" err="1" smtClean="0">
                <a:solidFill>
                  <a:srgbClr val="FF0000"/>
                </a:solidFill>
              </a:rPr>
              <a:t>Wuebbles</a:t>
            </a:r>
            <a:endParaRPr lang="en-US" sz="1400" dirty="0">
              <a:solidFill>
                <a:srgbClr val="FF0000"/>
              </a:solidFill>
            </a:endParaRPr>
          </a:p>
        </p:txBody>
      </p:sp>
      <p:pic>
        <p:nvPicPr>
          <p:cNvPr id="5" name="Picture 5" descr="CO2ch4TcFinalAGU2-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833" y="2281916"/>
            <a:ext cx="3524693" cy="2751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8086547"/>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DJF Temp"/>
          <p:cNvPicPr>
            <a:picLocks noChangeAspect="1" noChangeArrowheads="1"/>
          </p:cNvPicPr>
          <p:nvPr/>
        </p:nvPicPr>
        <p:blipFill>
          <a:blip r:embed="rId3"/>
          <a:srcRect/>
          <a:stretch>
            <a:fillRect/>
          </a:stretch>
        </p:blipFill>
        <p:spPr bwMode="auto">
          <a:xfrm>
            <a:off x="0" y="1023306"/>
            <a:ext cx="9144000" cy="5834694"/>
          </a:xfrm>
          <a:prstGeom prst="rect">
            <a:avLst/>
          </a:prstGeom>
          <a:noFill/>
          <a:ln w="9525">
            <a:noFill/>
            <a:miter lim="800000"/>
            <a:headEnd/>
            <a:tailEnd/>
          </a:ln>
        </p:spPr>
      </p:pic>
      <p:sp>
        <p:nvSpPr>
          <p:cNvPr id="61443" name="TextBox 2"/>
          <p:cNvSpPr txBox="1">
            <a:spLocks noChangeArrowheads="1"/>
          </p:cNvSpPr>
          <p:nvPr/>
        </p:nvSpPr>
        <p:spPr bwMode="auto">
          <a:xfrm>
            <a:off x="7620000" y="6629400"/>
            <a:ext cx="1524000" cy="307975"/>
          </a:xfrm>
          <a:prstGeom prst="rect">
            <a:avLst/>
          </a:prstGeom>
          <a:noFill/>
          <a:ln w="9525">
            <a:noFill/>
            <a:miter lim="800000"/>
            <a:headEnd/>
            <a:tailEnd/>
          </a:ln>
        </p:spPr>
        <p:txBody>
          <a:bodyPr>
            <a:prstTxWarp prst="textNoShape">
              <a:avLst/>
            </a:prstTxWarp>
            <a:spAutoFit/>
          </a:bodyPr>
          <a:lstStyle/>
          <a:p>
            <a:r>
              <a:rPr lang="en-US" sz="1400"/>
              <a:t>IPCC 2007</a:t>
            </a:r>
          </a:p>
        </p:txBody>
      </p:sp>
    </p:spTree>
    <p:extLst>
      <p:ext uri="{BB962C8B-B14F-4D97-AF65-F5344CB8AC3E}">
        <p14:creationId xmlns:p14="http://schemas.microsoft.com/office/powerpoint/2010/main" val="1935829351"/>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1" descr="DJF temp US.tiff"/>
          <p:cNvPicPr>
            <a:picLocks noChangeAspect="1"/>
          </p:cNvPicPr>
          <p:nvPr/>
        </p:nvPicPr>
        <p:blipFill>
          <a:blip r:embed="rId2"/>
          <a:srcRect/>
          <a:stretch>
            <a:fillRect/>
          </a:stretch>
        </p:blipFill>
        <p:spPr bwMode="auto">
          <a:xfrm>
            <a:off x="1" y="1078338"/>
            <a:ext cx="4783916" cy="4712861"/>
          </a:xfrm>
          <a:prstGeom prst="rect">
            <a:avLst/>
          </a:prstGeom>
          <a:noFill/>
          <a:ln w="9525">
            <a:noFill/>
            <a:miter lim="800000"/>
            <a:headEnd/>
            <a:tailEnd/>
          </a:ln>
        </p:spPr>
      </p:pic>
      <p:pic>
        <p:nvPicPr>
          <p:cNvPr id="63491" name="Picture 2" descr="temp scale.tiff"/>
          <p:cNvPicPr>
            <a:picLocks noChangeAspect="1"/>
          </p:cNvPicPr>
          <p:nvPr/>
        </p:nvPicPr>
        <p:blipFill>
          <a:blip r:embed="rId3"/>
          <a:srcRect/>
          <a:stretch>
            <a:fillRect/>
          </a:stretch>
        </p:blipFill>
        <p:spPr bwMode="auto">
          <a:xfrm>
            <a:off x="1" y="6013916"/>
            <a:ext cx="5597674" cy="844084"/>
          </a:xfrm>
          <a:prstGeom prst="rect">
            <a:avLst/>
          </a:prstGeom>
          <a:noFill/>
          <a:ln w="9525">
            <a:noFill/>
            <a:miter lim="800000"/>
            <a:headEnd/>
            <a:tailEnd/>
          </a:ln>
        </p:spPr>
      </p:pic>
      <p:sp>
        <p:nvSpPr>
          <p:cNvPr id="63492" name="TextBox 3"/>
          <p:cNvSpPr txBox="1">
            <a:spLocks noChangeArrowheads="1"/>
          </p:cNvSpPr>
          <p:nvPr/>
        </p:nvSpPr>
        <p:spPr bwMode="auto">
          <a:xfrm>
            <a:off x="5005851" y="1504137"/>
            <a:ext cx="3846860" cy="830997"/>
          </a:xfrm>
          <a:prstGeom prst="rect">
            <a:avLst/>
          </a:prstGeom>
          <a:noFill/>
          <a:ln w="9525">
            <a:noFill/>
            <a:miter lim="800000"/>
            <a:headEnd/>
            <a:tailEnd/>
          </a:ln>
        </p:spPr>
        <p:txBody>
          <a:bodyPr wrap="square">
            <a:prstTxWarp prst="textNoShape">
              <a:avLst/>
            </a:prstTxWarp>
            <a:spAutoFit/>
          </a:bodyPr>
          <a:lstStyle/>
          <a:p>
            <a:r>
              <a:rPr lang="en-US" sz="2400" b="1" dirty="0">
                <a:solidFill>
                  <a:srgbClr val="0067AC"/>
                </a:solidFill>
              </a:rPr>
              <a:t>December-January-February  Temperature Change</a:t>
            </a:r>
          </a:p>
        </p:txBody>
      </p:sp>
      <p:sp>
        <p:nvSpPr>
          <p:cNvPr id="63493" name="TextBox 4"/>
          <p:cNvSpPr txBox="1">
            <a:spLocks noChangeArrowheads="1"/>
          </p:cNvSpPr>
          <p:nvPr/>
        </p:nvSpPr>
        <p:spPr bwMode="auto">
          <a:xfrm>
            <a:off x="5005851" y="4361850"/>
            <a:ext cx="3649585" cy="707886"/>
          </a:xfrm>
          <a:prstGeom prst="rect">
            <a:avLst/>
          </a:prstGeom>
          <a:noFill/>
          <a:ln w="9525">
            <a:noFill/>
            <a:miter lim="800000"/>
            <a:headEnd/>
            <a:tailEnd/>
          </a:ln>
        </p:spPr>
        <p:txBody>
          <a:bodyPr wrap="square">
            <a:prstTxWarp prst="textNoShape">
              <a:avLst/>
            </a:prstTxWarp>
            <a:spAutoFit/>
          </a:bodyPr>
          <a:lstStyle/>
          <a:p>
            <a:r>
              <a:rPr lang="en-US" sz="2000" b="1" dirty="0">
                <a:solidFill>
                  <a:srgbClr val="0067AC"/>
                </a:solidFill>
              </a:rPr>
              <a:t>A1B Emission Scenario</a:t>
            </a:r>
          </a:p>
          <a:p>
            <a:r>
              <a:rPr lang="en-US" sz="2000" b="1" dirty="0">
                <a:solidFill>
                  <a:srgbClr val="0067AC"/>
                </a:solidFill>
              </a:rPr>
              <a:t>2080-2099 minus1980-1999</a:t>
            </a:r>
          </a:p>
        </p:txBody>
      </p:sp>
      <p:sp>
        <p:nvSpPr>
          <p:cNvPr id="63494" name="TextBox 5"/>
          <p:cNvSpPr txBox="1">
            <a:spLocks noChangeArrowheads="1"/>
          </p:cNvSpPr>
          <p:nvPr/>
        </p:nvSpPr>
        <p:spPr bwMode="auto">
          <a:xfrm>
            <a:off x="1851819" y="2720975"/>
            <a:ext cx="712787" cy="338138"/>
          </a:xfrm>
          <a:prstGeom prst="rect">
            <a:avLst/>
          </a:prstGeom>
          <a:solidFill>
            <a:srgbClr val="FFFFFF"/>
          </a:solidFill>
          <a:ln w="9525">
            <a:solidFill>
              <a:schemeClr val="bg1"/>
            </a:solidFill>
            <a:miter lim="800000"/>
            <a:headEnd/>
            <a:tailEnd/>
          </a:ln>
        </p:spPr>
        <p:txBody>
          <a:bodyPr>
            <a:prstTxWarp prst="textNoShape">
              <a:avLst/>
            </a:prstTxWarp>
            <a:spAutoFit/>
          </a:bodyPr>
          <a:lstStyle/>
          <a:p>
            <a:pPr algn="ctr"/>
            <a:r>
              <a:rPr lang="en-US" sz="1600"/>
              <a:t>7.2</a:t>
            </a:r>
            <a:r>
              <a:rPr lang="en-US" sz="1600" baseline="30000"/>
              <a:t>o</a:t>
            </a:r>
            <a:r>
              <a:rPr lang="en-US" sz="1600"/>
              <a:t>F</a:t>
            </a:r>
          </a:p>
        </p:txBody>
      </p:sp>
      <p:sp>
        <p:nvSpPr>
          <p:cNvPr id="63495" name="TextBox 6"/>
          <p:cNvSpPr txBox="1">
            <a:spLocks noChangeArrowheads="1"/>
          </p:cNvSpPr>
          <p:nvPr/>
        </p:nvSpPr>
        <p:spPr bwMode="auto">
          <a:xfrm>
            <a:off x="2208213" y="3344863"/>
            <a:ext cx="712787" cy="338137"/>
          </a:xfrm>
          <a:prstGeom prst="rect">
            <a:avLst/>
          </a:prstGeom>
          <a:solidFill>
            <a:srgbClr val="FFFFFF"/>
          </a:solidFill>
          <a:ln w="9525">
            <a:solidFill>
              <a:schemeClr val="bg1"/>
            </a:solidFill>
            <a:miter lim="800000"/>
            <a:headEnd/>
            <a:tailEnd/>
          </a:ln>
        </p:spPr>
        <p:txBody>
          <a:bodyPr>
            <a:prstTxWarp prst="textNoShape">
              <a:avLst/>
            </a:prstTxWarp>
            <a:spAutoFit/>
          </a:bodyPr>
          <a:lstStyle/>
          <a:p>
            <a:pPr algn="ctr"/>
            <a:r>
              <a:rPr lang="en-US" sz="1600"/>
              <a:t>6.3</a:t>
            </a:r>
            <a:r>
              <a:rPr lang="en-US" sz="1600" baseline="30000"/>
              <a:t>o</a:t>
            </a:r>
            <a:r>
              <a:rPr lang="en-US" sz="1600"/>
              <a:t>F</a:t>
            </a:r>
          </a:p>
        </p:txBody>
      </p:sp>
    </p:spTree>
    <p:extLst>
      <p:ext uri="{BB962C8B-B14F-4D97-AF65-F5344CB8AC3E}">
        <p14:creationId xmlns:p14="http://schemas.microsoft.com/office/powerpoint/2010/main" val="3013021268"/>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JJA Temp"/>
          <p:cNvPicPr>
            <a:picLocks noChangeAspect="1" noChangeArrowheads="1"/>
          </p:cNvPicPr>
          <p:nvPr/>
        </p:nvPicPr>
        <p:blipFill>
          <a:blip r:embed="rId3"/>
          <a:srcRect/>
          <a:stretch>
            <a:fillRect/>
          </a:stretch>
        </p:blipFill>
        <p:spPr bwMode="auto">
          <a:xfrm>
            <a:off x="0" y="1158925"/>
            <a:ext cx="9144000" cy="5699075"/>
          </a:xfrm>
          <a:prstGeom prst="rect">
            <a:avLst/>
          </a:prstGeom>
          <a:noFill/>
          <a:ln w="9525">
            <a:noFill/>
            <a:miter lim="800000"/>
            <a:headEnd/>
            <a:tailEnd/>
          </a:ln>
        </p:spPr>
      </p:pic>
      <p:sp>
        <p:nvSpPr>
          <p:cNvPr id="64515" name="TextBox 2"/>
          <p:cNvSpPr txBox="1">
            <a:spLocks noChangeArrowheads="1"/>
          </p:cNvSpPr>
          <p:nvPr/>
        </p:nvSpPr>
        <p:spPr bwMode="auto">
          <a:xfrm>
            <a:off x="7620000" y="6629400"/>
            <a:ext cx="1524000" cy="307975"/>
          </a:xfrm>
          <a:prstGeom prst="rect">
            <a:avLst/>
          </a:prstGeom>
          <a:noFill/>
          <a:ln w="9525">
            <a:noFill/>
            <a:miter lim="800000"/>
            <a:headEnd/>
            <a:tailEnd/>
          </a:ln>
        </p:spPr>
        <p:txBody>
          <a:bodyPr>
            <a:prstTxWarp prst="textNoShape">
              <a:avLst/>
            </a:prstTxWarp>
            <a:spAutoFit/>
          </a:bodyPr>
          <a:lstStyle/>
          <a:p>
            <a:r>
              <a:rPr lang="en-US" sz="1400"/>
              <a:t>IPCC 2007</a:t>
            </a:r>
          </a:p>
        </p:txBody>
      </p:sp>
    </p:spTree>
    <p:extLst>
      <p:ext uri="{BB962C8B-B14F-4D97-AF65-F5344CB8AC3E}">
        <p14:creationId xmlns:p14="http://schemas.microsoft.com/office/powerpoint/2010/main" val="2627732257"/>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1" descr="JJA temp US.tiff"/>
          <p:cNvPicPr>
            <a:picLocks noChangeAspect="1"/>
          </p:cNvPicPr>
          <p:nvPr/>
        </p:nvPicPr>
        <p:blipFill>
          <a:blip r:embed="rId2"/>
          <a:srcRect/>
          <a:stretch>
            <a:fillRect/>
          </a:stretch>
        </p:blipFill>
        <p:spPr bwMode="auto">
          <a:xfrm>
            <a:off x="-13250" y="1183256"/>
            <a:ext cx="4931873" cy="4772274"/>
          </a:xfrm>
          <a:prstGeom prst="rect">
            <a:avLst/>
          </a:prstGeom>
          <a:noFill/>
          <a:ln w="9525">
            <a:noFill/>
            <a:miter lim="800000"/>
            <a:headEnd/>
            <a:tailEnd/>
          </a:ln>
        </p:spPr>
      </p:pic>
      <p:pic>
        <p:nvPicPr>
          <p:cNvPr id="66563" name="Picture 2" descr="temp scale.tiff"/>
          <p:cNvPicPr>
            <a:picLocks noChangeAspect="1"/>
          </p:cNvPicPr>
          <p:nvPr/>
        </p:nvPicPr>
        <p:blipFill>
          <a:blip r:embed="rId3"/>
          <a:srcRect/>
          <a:stretch>
            <a:fillRect/>
          </a:stretch>
        </p:blipFill>
        <p:spPr bwMode="auto">
          <a:xfrm>
            <a:off x="0" y="5955530"/>
            <a:ext cx="5984875" cy="902470"/>
          </a:xfrm>
          <a:prstGeom prst="rect">
            <a:avLst/>
          </a:prstGeom>
          <a:noFill/>
          <a:ln w="9525">
            <a:noFill/>
            <a:miter lim="800000"/>
            <a:headEnd/>
            <a:tailEnd/>
          </a:ln>
        </p:spPr>
      </p:pic>
      <p:sp>
        <p:nvSpPr>
          <p:cNvPr id="66566" name="TextBox 5"/>
          <p:cNvSpPr txBox="1">
            <a:spLocks noChangeArrowheads="1"/>
          </p:cNvSpPr>
          <p:nvPr/>
        </p:nvSpPr>
        <p:spPr bwMode="auto">
          <a:xfrm>
            <a:off x="1651794" y="2980531"/>
            <a:ext cx="733425" cy="338137"/>
          </a:xfrm>
          <a:prstGeom prst="rect">
            <a:avLst/>
          </a:prstGeom>
          <a:solidFill>
            <a:srgbClr val="FFFFFF"/>
          </a:solidFill>
          <a:ln w="9525">
            <a:solidFill>
              <a:schemeClr val="bg1"/>
            </a:solidFill>
            <a:miter lim="800000"/>
            <a:headEnd/>
            <a:tailEnd/>
          </a:ln>
        </p:spPr>
        <p:txBody>
          <a:bodyPr>
            <a:prstTxWarp prst="textNoShape">
              <a:avLst/>
            </a:prstTxWarp>
            <a:spAutoFit/>
          </a:bodyPr>
          <a:lstStyle/>
          <a:p>
            <a:pPr algn="ctr"/>
            <a:r>
              <a:rPr lang="en-US" sz="1600"/>
              <a:t>4.5</a:t>
            </a:r>
            <a:r>
              <a:rPr lang="en-US" sz="1600" baseline="30000"/>
              <a:t>o</a:t>
            </a:r>
            <a:r>
              <a:rPr lang="en-US" sz="1600"/>
              <a:t>F</a:t>
            </a:r>
          </a:p>
        </p:txBody>
      </p:sp>
      <p:sp>
        <p:nvSpPr>
          <p:cNvPr id="66567" name="TextBox 6"/>
          <p:cNvSpPr txBox="1">
            <a:spLocks noChangeArrowheads="1"/>
          </p:cNvSpPr>
          <p:nvPr/>
        </p:nvSpPr>
        <p:spPr bwMode="auto">
          <a:xfrm>
            <a:off x="2470944" y="3685664"/>
            <a:ext cx="696912" cy="338138"/>
          </a:xfrm>
          <a:prstGeom prst="rect">
            <a:avLst/>
          </a:prstGeom>
          <a:solidFill>
            <a:srgbClr val="FFFFFF"/>
          </a:solidFill>
          <a:ln w="9525">
            <a:solidFill>
              <a:schemeClr val="bg1"/>
            </a:solidFill>
            <a:miter lim="800000"/>
            <a:headEnd/>
            <a:tailEnd/>
          </a:ln>
        </p:spPr>
        <p:txBody>
          <a:bodyPr>
            <a:prstTxWarp prst="textNoShape">
              <a:avLst/>
            </a:prstTxWarp>
            <a:spAutoFit/>
          </a:bodyPr>
          <a:lstStyle/>
          <a:p>
            <a:pPr algn="ctr"/>
            <a:r>
              <a:rPr lang="en-US" sz="1600" dirty="0"/>
              <a:t>5.4</a:t>
            </a:r>
            <a:r>
              <a:rPr lang="en-US" sz="1600" baseline="30000" dirty="0"/>
              <a:t>o</a:t>
            </a:r>
            <a:r>
              <a:rPr lang="en-US" sz="1600" dirty="0"/>
              <a:t>F</a:t>
            </a:r>
          </a:p>
        </p:txBody>
      </p:sp>
      <p:sp>
        <p:nvSpPr>
          <p:cNvPr id="8" name="TextBox 3"/>
          <p:cNvSpPr txBox="1">
            <a:spLocks noChangeArrowheads="1"/>
          </p:cNvSpPr>
          <p:nvPr/>
        </p:nvSpPr>
        <p:spPr bwMode="auto">
          <a:xfrm>
            <a:off x="5412729" y="1504137"/>
            <a:ext cx="3439981" cy="830997"/>
          </a:xfrm>
          <a:prstGeom prst="rect">
            <a:avLst/>
          </a:prstGeom>
          <a:noFill/>
          <a:ln w="9525">
            <a:noFill/>
            <a:miter lim="800000"/>
            <a:headEnd/>
            <a:tailEnd/>
          </a:ln>
        </p:spPr>
        <p:txBody>
          <a:bodyPr wrap="square">
            <a:prstTxWarp prst="textNoShape">
              <a:avLst/>
            </a:prstTxWarp>
            <a:spAutoFit/>
          </a:bodyPr>
          <a:lstStyle/>
          <a:p>
            <a:pPr algn="ctr"/>
            <a:r>
              <a:rPr lang="en-US" sz="2400" b="1" dirty="0" smtClean="0">
                <a:solidFill>
                  <a:srgbClr val="0067AC"/>
                </a:solidFill>
              </a:rPr>
              <a:t>June-July-August  </a:t>
            </a:r>
            <a:r>
              <a:rPr lang="en-US" sz="2400" b="1" dirty="0">
                <a:solidFill>
                  <a:srgbClr val="0067AC"/>
                </a:solidFill>
              </a:rPr>
              <a:t>Temperature Change</a:t>
            </a:r>
          </a:p>
        </p:txBody>
      </p:sp>
      <p:sp>
        <p:nvSpPr>
          <p:cNvPr id="9" name="TextBox 4"/>
          <p:cNvSpPr txBox="1">
            <a:spLocks noChangeArrowheads="1"/>
          </p:cNvSpPr>
          <p:nvPr/>
        </p:nvSpPr>
        <p:spPr bwMode="auto">
          <a:xfrm>
            <a:off x="5412729" y="4361850"/>
            <a:ext cx="3242707" cy="707886"/>
          </a:xfrm>
          <a:prstGeom prst="rect">
            <a:avLst/>
          </a:prstGeom>
          <a:noFill/>
          <a:ln w="9525">
            <a:noFill/>
            <a:miter lim="800000"/>
            <a:headEnd/>
            <a:tailEnd/>
          </a:ln>
        </p:spPr>
        <p:txBody>
          <a:bodyPr wrap="square">
            <a:prstTxWarp prst="textNoShape">
              <a:avLst/>
            </a:prstTxWarp>
            <a:spAutoFit/>
          </a:bodyPr>
          <a:lstStyle/>
          <a:p>
            <a:pPr algn="ctr"/>
            <a:r>
              <a:rPr lang="en-US" sz="2000" b="1" dirty="0">
                <a:solidFill>
                  <a:srgbClr val="0067AC"/>
                </a:solidFill>
              </a:rPr>
              <a:t>A1B Emission Scenario</a:t>
            </a:r>
          </a:p>
          <a:p>
            <a:pPr algn="ctr"/>
            <a:r>
              <a:rPr lang="en-US" sz="2000" b="1" dirty="0">
                <a:solidFill>
                  <a:srgbClr val="0067AC"/>
                </a:solidFill>
              </a:rPr>
              <a:t>2080-2099 minus1980-1999</a:t>
            </a:r>
          </a:p>
        </p:txBody>
      </p:sp>
    </p:spTree>
    <p:extLst>
      <p:ext uri="{BB962C8B-B14F-4D97-AF65-F5344CB8AC3E}">
        <p14:creationId xmlns:p14="http://schemas.microsoft.com/office/powerpoint/2010/main" val="1834681205"/>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txBox="1">
            <a:spLocks/>
          </p:cNvSpPr>
          <p:nvPr/>
        </p:nvSpPr>
        <p:spPr bwMode="auto">
          <a:xfrm>
            <a:off x="0" y="2728883"/>
            <a:ext cx="4876800" cy="609600"/>
          </a:xfrm>
          <a:prstGeom prst="rect">
            <a:avLst/>
          </a:prstGeom>
          <a:noFill/>
          <a:ln w="9525">
            <a:noFill/>
            <a:miter lim="800000"/>
            <a:headEnd/>
            <a:tailEnd/>
          </a:ln>
        </p:spPr>
        <p:txBody>
          <a:bodyPr anchor="ctr">
            <a:prstTxWarp prst="textNoShape">
              <a:avLst/>
            </a:prstTxWarp>
          </a:bodyPr>
          <a:lstStyle/>
          <a:p>
            <a:pPr algn="ctr"/>
            <a:r>
              <a:rPr lang="en-US" sz="2400" dirty="0">
                <a:solidFill>
                  <a:srgbClr val="0067AC"/>
                </a:solidFill>
                <a:ea typeface="Arial" pitchFamily="29" charset="0"/>
                <a:cs typeface="Arial" pitchFamily="29" charset="0"/>
              </a:rPr>
              <a:t>Number of Days Over 100</a:t>
            </a:r>
            <a:r>
              <a:rPr lang="en-US" sz="2400" b="1" dirty="0">
                <a:solidFill>
                  <a:srgbClr val="0067AC"/>
                </a:solidFill>
              </a:rPr>
              <a:t>º</a:t>
            </a:r>
            <a:r>
              <a:rPr lang="en-US" sz="2400" dirty="0">
                <a:solidFill>
                  <a:srgbClr val="0067AC"/>
                </a:solidFill>
              </a:rPr>
              <a:t>F</a:t>
            </a:r>
            <a:endParaRPr lang="en-US" sz="2400" dirty="0">
              <a:solidFill>
                <a:srgbClr val="0067AC"/>
              </a:solidFill>
              <a:ea typeface="Arial" pitchFamily="29" charset="0"/>
              <a:cs typeface="Arial" pitchFamily="29" charset="0"/>
            </a:endParaRPr>
          </a:p>
        </p:txBody>
      </p:sp>
      <p:sp>
        <p:nvSpPr>
          <p:cNvPr id="46083" name="TextBox 6"/>
          <p:cNvSpPr txBox="1">
            <a:spLocks noChangeArrowheads="1"/>
          </p:cNvSpPr>
          <p:nvPr/>
        </p:nvSpPr>
        <p:spPr bwMode="auto">
          <a:xfrm>
            <a:off x="241301" y="1343888"/>
            <a:ext cx="4729162" cy="1384995"/>
          </a:xfrm>
          <a:prstGeom prst="rect">
            <a:avLst/>
          </a:prstGeom>
          <a:noFill/>
          <a:ln w="9525">
            <a:noFill/>
            <a:miter lim="800000"/>
            <a:headEnd/>
            <a:tailEnd/>
          </a:ln>
        </p:spPr>
        <p:txBody>
          <a:bodyPr wrap="square">
            <a:prstTxWarp prst="textNoShape">
              <a:avLst/>
            </a:prstTxWarp>
            <a:spAutoFit/>
          </a:bodyPr>
          <a:lstStyle/>
          <a:p>
            <a:pPr>
              <a:defRPr/>
            </a:pPr>
            <a:r>
              <a:rPr lang="en-US" sz="2800" b="1" dirty="0">
                <a:solidFill>
                  <a:srgbClr val="0067AC"/>
                </a:solidFill>
                <a:effectLst>
                  <a:outerShdw blurRad="38100" dist="38100" dir="2700000" algn="tl">
                    <a:srgbClr val="DDDDDD"/>
                  </a:outerShdw>
                </a:effectLst>
                <a:latin typeface="Arial" pitchFamily="-107" charset="0"/>
                <a:ea typeface="Arial" pitchFamily="-107" charset="0"/>
                <a:cs typeface="Arial" pitchFamily="-107" charset="0"/>
              </a:rPr>
              <a:t>Increases in very high temperatures will have </a:t>
            </a:r>
          </a:p>
          <a:p>
            <a:pPr>
              <a:defRPr/>
            </a:pPr>
            <a:r>
              <a:rPr lang="en-US" sz="2800" b="1" dirty="0">
                <a:solidFill>
                  <a:srgbClr val="0067AC"/>
                </a:solidFill>
                <a:effectLst>
                  <a:outerShdw blurRad="38100" dist="38100" dir="2700000" algn="tl">
                    <a:srgbClr val="DDDDDD"/>
                  </a:outerShdw>
                </a:effectLst>
                <a:latin typeface="Arial" pitchFamily="-107" charset="0"/>
                <a:ea typeface="Arial" pitchFamily="-107" charset="0"/>
                <a:cs typeface="Arial" pitchFamily="-107" charset="0"/>
              </a:rPr>
              <a:t>wide-ranging effects</a:t>
            </a:r>
            <a:endParaRPr lang="en-US" sz="2800" dirty="0">
              <a:solidFill>
                <a:srgbClr val="0067AC"/>
              </a:solidFill>
              <a:effectLst>
                <a:outerShdw blurRad="38100" dist="38100" dir="2700000" algn="tl">
                  <a:srgbClr val="DDDDDD"/>
                </a:outerShdw>
              </a:effectLst>
              <a:latin typeface="Arial" pitchFamily="-107" charset="0"/>
              <a:ea typeface="Arial" pitchFamily="-107" charset="0"/>
              <a:cs typeface="Arial" pitchFamily="-107" charset="0"/>
            </a:endParaRPr>
          </a:p>
        </p:txBody>
      </p:sp>
      <p:pic>
        <p:nvPicPr>
          <p:cNvPr id="53252" name="Picture 6" descr="days-over-100-legend.jpg"/>
          <p:cNvPicPr>
            <a:picLocks noChangeAspect="1"/>
          </p:cNvPicPr>
          <p:nvPr/>
        </p:nvPicPr>
        <p:blipFill>
          <a:blip r:embed="rId3"/>
          <a:srcRect l="7813" t="14243" r="7603" b="14243"/>
          <a:stretch>
            <a:fillRect/>
          </a:stretch>
        </p:blipFill>
        <p:spPr bwMode="auto">
          <a:xfrm>
            <a:off x="304800" y="6122007"/>
            <a:ext cx="4343400" cy="545992"/>
          </a:xfrm>
          <a:prstGeom prst="rect">
            <a:avLst/>
          </a:prstGeom>
          <a:noFill/>
          <a:ln w="9525">
            <a:noFill/>
            <a:miter lim="800000"/>
            <a:headEnd/>
            <a:tailEnd/>
          </a:ln>
        </p:spPr>
      </p:pic>
      <p:pic>
        <p:nvPicPr>
          <p:cNvPr id="53253" name="Picture 8" descr="days-over-100-1961-1979.png"/>
          <p:cNvPicPr>
            <a:picLocks noChangeAspect="1"/>
          </p:cNvPicPr>
          <p:nvPr/>
        </p:nvPicPr>
        <p:blipFill>
          <a:blip r:embed="rId4"/>
          <a:srcRect/>
          <a:stretch>
            <a:fillRect/>
          </a:stretch>
        </p:blipFill>
        <p:spPr bwMode="auto">
          <a:xfrm>
            <a:off x="1114170" y="3793541"/>
            <a:ext cx="3229230" cy="2152820"/>
          </a:xfrm>
          <a:prstGeom prst="rect">
            <a:avLst/>
          </a:prstGeom>
          <a:noFill/>
          <a:ln w="9525">
            <a:noFill/>
            <a:miter lim="800000"/>
            <a:headEnd/>
            <a:tailEnd/>
          </a:ln>
        </p:spPr>
      </p:pic>
      <p:sp>
        <p:nvSpPr>
          <p:cNvPr id="53254" name="TextBox 9"/>
          <p:cNvSpPr txBox="1">
            <a:spLocks noChangeArrowheads="1"/>
          </p:cNvSpPr>
          <p:nvPr/>
        </p:nvSpPr>
        <p:spPr bwMode="auto">
          <a:xfrm>
            <a:off x="685800" y="3454987"/>
            <a:ext cx="3657600" cy="338554"/>
          </a:xfrm>
          <a:prstGeom prst="rect">
            <a:avLst/>
          </a:prstGeom>
          <a:noFill/>
          <a:ln w="9525">
            <a:noFill/>
            <a:miter lim="800000"/>
            <a:headEnd/>
            <a:tailEnd/>
          </a:ln>
        </p:spPr>
        <p:txBody>
          <a:bodyPr>
            <a:prstTxWarp prst="textNoShape">
              <a:avLst/>
            </a:prstTxWarp>
            <a:spAutoFit/>
          </a:bodyPr>
          <a:lstStyle/>
          <a:p>
            <a:pPr algn="ctr"/>
            <a:r>
              <a:rPr lang="en-US" sz="1600" dirty="0">
                <a:solidFill>
                  <a:srgbClr val="0067AC"/>
                </a:solidFill>
              </a:rPr>
              <a:t>Recent Past, 1961-1979</a:t>
            </a:r>
          </a:p>
        </p:txBody>
      </p:sp>
      <p:pic>
        <p:nvPicPr>
          <p:cNvPr id="53255" name="Picture 10" descr="days-over-1001=2080-2099.png"/>
          <p:cNvPicPr>
            <a:picLocks noChangeAspect="1"/>
          </p:cNvPicPr>
          <p:nvPr/>
        </p:nvPicPr>
        <p:blipFill>
          <a:blip r:embed="rId5"/>
          <a:srcRect/>
          <a:stretch>
            <a:fillRect/>
          </a:stretch>
        </p:blipFill>
        <p:spPr bwMode="auto">
          <a:xfrm>
            <a:off x="4970463" y="1782733"/>
            <a:ext cx="4092575" cy="2681287"/>
          </a:xfrm>
          <a:prstGeom prst="rect">
            <a:avLst/>
          </a:prstGeom>
          <a:noFill/>
          <a:ln w="9525">
            <a:noFill/>
            <a:miter lim="800000"/>
            <a:headEnd/>
            <a:tailEnd/>
          </a:ln>
        </p:spPr>
      </p:pic>
      <p:sp>
        <p:nvSpPr>
          <p:cNvPr id="53256" name="TextBox 11"/>
          <p:cNvSpPr txBox="1">
            <a:spLocks noChangeArrowheads="1"/>
          </p:cNvSpPr>
          <p:nvPr/>
        </p:nvSpPr>
        <p:spPr bwMode="auto">
          <a:xfrm>
            <a:off x="4872038" y="1444179"/>
            <a:ext cx="4191000" cy="338554"/>
          </a:xfrm>
          <a:prstGeom prst="rect">
            <a:avLst/>
          </a:prstGeom>
          <a:noFill/>
          <a:ln w="9525">
            <a:noFill/>
            <a:miter lim="800000"/>
            <a:headEnd/>
            <a:tailEnd/>
          </a:ln>
        </p:spPr>
        <p:txBody>
          <a:bodyPr>
            <a:prstTxWarp prst="textNoShape">
              <a:avLst/>
            </a:prstTxWarp>
            <a:spAutoFit/>
          </a:bodyPr>
          <a:lstStyle/>
          <a:p>
            <a:pPr algn="ctr"/>
            <a:r>
              <a:rPr lang="en-US" sz="1600" dirty="0">
                <a:solidFill>
                  <a:srgbClr val="0067AC"/>
                </a:solidFill>
              </a:rPr>
              <a:t>Higher Emissions Scenario, 2080-2099</a:t>
            </a:r>
          </a:p>
        </p:txBody>
      </p:sp>
      <p:pic>
        <p:nvPicPr>
          <p:cNvPr id="53257" name="Picture 12" descr="days-over-1002080-2099.png"/>
          <p:cNvPicPr>
            <a:picLocks noChangeAspect="1"/>
          </p:cNvPicPr>
          <p:nvPr/>
        </p:nvPicPr>
        <p:blipFill>
          <a:blip r:embed="rId6"/>
          <a:srcRect/>
          <a:stretch>
            <a:fillRect/>
          </a:stretch>
        </p:blipFill>
        <p:spPr bwMode="auto">
          <a:xfrm>
            <a:off x="5782472" y="4869951"/>
            <a:ext cx="3139277" cy="1988048"/>
          </a:xfrm>
          <a:prstGeom prst="rect">
            <a:avLst/>
          </a:prstGeom>
          <a:noFill/>
          <a:ln w="9525">
            <a:noFill/>
            <a:miter lim="800000"/>
            <a:headEnd/>
            <a:tailEnd/>
          </a:ln>
        </p:spPr>
      </p:pic>
      <p:sp>
        <p:nvSpPr>
          <p:cNvPr id="53258" name="TextBox 13"/>
          <p:cNvSpPr txBox="1">
            <a:spLocks noChangeArrowheads="1"/>
          </p:cNvSpPr>
          <p:nvPr/>
        </p:nvSpPr>
        <p:spPr bwMode="auto">
          <a:xfrm>
            <a:off x="4872038" y="4464020"/>
            <a:ext cx="4191000" cy="338554"/>
          </a:xfrm>
          <a:prstGeom prst="rect">
            <a:avLst/>
          </a:prstGeom>
          <a:noFill/>
          <a:ln w="9525">
            <a:noFill/>
            <a:miter lim="800000"/>
            <a:headEnd/>
            <a:tailEnd/>
          </a:ln>
        </p:spPr>
        <p:txBody>
          <a:bodyPr>
            <a:prstTxWarp prst="textNoShape">
              <a:avLst/>
            </a:prstTxWarp>
            <a:spAutoFit/>
          </a:bodyPr>
          <a:lstStyle/>
          <a:p>
            <a:pPr algn="ctr"/>
            <a:r>
              <a:rPr lang="en-US" sz="1600" dirty="0">
                <a:solidFill>
                  <a:srgbClr val="0067AC"/>
                </a:solidFill>
              </a:rPr>
              <a:t>Lower Emissions Scenario, 2080-2099</a:t>
            </a:r>
          </a:p>
        </p:txBody>
      </p:sp>
      <p:sp>
        <p:nvSpPr>
          <p:cNvPr id="11" name="TextBox 10"/>
          <p:cNvSpPr txBox="1"/>
          <p:nvPr/>
        </p:nvSpPr>
        <p:spPr>
          <a:xfrm>
            <a:off x="0" y="6550223"/>
            <a:ext cx="1252241" cy="307777"/>
          </a:xfrm>
          <a:prstGeom prst="rect">
            <a:avLst/>
          </a:prstGeom>
          <a:noFill/>
        </p:spPr>
        <p:txBody>
          <a:bodyPr wrap="none" rtlCol="0">
            <a:spAutoFit/>
          </a:bodyPr>
          <a:lstStyle/>
          <a:p>
            <a:r>
              <a:rPr lang="en-US" sz="1400" dirty="0" smtClean="0">
                <a:solidFill>
                  <a:srgbClr val="FF0000"/>
                </a:solidFill>
              </a:rPr>
              <a:t>Don </a:t>
            </a:r>
            <a:r>
              <a:rPr lang="en-US" sz="1400" dirty="0" err="1" smtClean="0">
                <a:solidFill>
                  <a:srgbClr val="FF0000"/>
                </a:solidFill>
              </a:rPr>
              <a:t>Wuebbles</a:t>
            </a:r>
            <a:endParaRPr lang="en-US" sz="1400" dirty="0">
              <a:solidFill>
                <a:srgbClr val="FF0000"/>
              </a:solidFill>
            </a:endParaRPr>
          </a:p>
        </p:txBody>
      </p:sp>
      <p:sp>
        <p:nvSpPr>
          <p:cNvPr id="12" name="TextBox 11"/>
          <p:cNvSpPr txBox="1"/>
          <p:nvPr/>
        </p:nvSpPr>
        <p:spPr>
          <a:xfrm>
            <a:off x="3772699" y="3338483"/>
            <a:ext cx="1197764" cy="646331"/>
          </a:xfrm>
          <a:prstGeom prst="rect">
            <a:avLst/>
          </a:prstGeom>
          <a:solidFill>
            <a:srgbClr val="FF0000"/>
          </a:solidFill>
        </p:spPr>
        <p:txBody>
          <a:bodyPr wrap="none" rtlCol="0">
            <a:spAutoFit/>
          </a:bodyPr>
          <a:lstStyle/>
          <a:p>
            <a:pPr algn="ctr"/>
            <a:r>
              <a:rPr lang="en-US" dirty="0" smtClean="0">
                <a:solidFill>
                  <a:schemeClr val="bg1"/>
                </a:solidFill>
              </a:rPr>
              <a:t>Average:</a:t>
            </a:r>
          </a:p>
          <a:p>
            <a:pPr algn="ctr"/>
            <a:r>
              <a:rPr lang="en-US" dirty="0" smtClean="0">
                <a:solidFill>
                  <a:schemeClr val="bg1"/>
                </a:solidFill>
              </a:rPr>
              <a:t>30-60 days</a:t>
            </a:r>
            <a:endParaRPr lang="en-US" dirty="0">
              <a:solidFill>
                <a:schemeClr val="bg1"/>
              </a:solidFill>
            </a:endParaRPr>
          </a:p>
        </p:txBody>
      </p:sp>
      <p:cxnSp>
        <p:nvCxnSpPr>
          <p:cNvPr id="14" name="Straight Arrow Connector 13"/>
          <p:cNvCxnSpPr/>
          <p:nvPr/>
        </p:nvCxnSpPr>
        <p:spPr>
          <a:xfrm flipV="1">
            <a:off x="5470920" y="5577029"/>
            <a:ext cx="2037856" cy="285003"/>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4273156" y="5577029"/>
            <a:ext cx="1197764" cy="646331"/>
          </a:xfrm>
          <a:prstGeom prst="rect">
            <a:avLst/>
          </a:prstGeom>
          <a:solidFill>
            <a:srgbClr val="FF0000"/>
          </a:solidFill>
        </p:spPr>
        <p:txBody>
          <a:bodyPr wrap="none" rtlCol="0">
            <a:spAutoFit/>
          </a:bodyPr>
          <a:lstStyle/>
          <a:p>
            <a:pPr algn="ctr"/>
            <a:r>
              <a:rPr lang="en-US" dirty="0" smtClean="0">
                <a:solidFill>
                  <a:schemeClr val="bg1"/>
                </a:solidFill>
              </a:rPr>
              <a:t>Average:</a:t>
            </a:r>
          </a:p>
          <a:p>
            <a:pPr algn="ctr"/>
            <a:r>
              <a:rPr lang="en-US" dirty="0" smtClean="0">
                <a:solidFill>
                  <a:schemeClr val="bg1"/>
                </a:solidFill>
              </a:rPr>
              <a:t>10-20 days</a:t>
            </a:r>
            <a:endParaRPr lang="en-US" dirty="0">
              <a:solidFill>
                <a:schemeClr val="bg1"/>
              </a:solidFill>
            </a:endParaRPr>
          </a:p>
        </p:txBody>
      </p:sp>
      <p:cxnSp>
        <p:nvCxnSpPr>
          <p:cNvPr id="19" name="Straight Arrow Connector 18"/>
          <p:cNvCxnSpPr>
            <a:stCxn id="12" idx="3"/>
          </p:cNvCxnSpPr>
          <p:nvPr/>
        </p:nvCxnSpPr>
        <p:spPr>
          <a:xfrm flipV="1">
            <a:off x="4970463" y="2884983"/>
            <a:ext cx="2242401" cy="776666"/>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69525251"/>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ubtitle 14"/>
          <p:cNvSpPr>
            <a:spLocks noGrp="1"/>
          </p:cNvSpPr>
          <p:nvPr>
            <p:ph type="subTitle" idx="1"/>
          </p:nvPr>
        </p:nvSpPr>
        <p:spPr>
          <a:xfrm>
            <a:off x="1262519" y="3776134"/>
            <a:ext cx="6400800" cy="1752600"/>
          </a:xfrm>
        </p:spPr>
        <p:txBody>
          <a:bodyPr>
            <a:normAutofit fontScale="55000" lnSpcReduction="20000"/>
          </a:bodyPr>
          <a:lstStyle/>
          <a:p>
            <a:r>
              <a:rPr lang="en-US" sz="3840" b="1" i="1" dirty="0" smtClean="0"/>
              <a:t>Eugene S. Takle</a:t>
            </a:r>
          </a:p>
          <a:p>
            <a:r>
              <a:rPr lang="en-US" dirty="0" smtClean="0"/>
              <a:t>Professor </a:t>
            </a:r>
          </a:p>
          <a:p>
            <a:r>
              <a:rPr lang="en-US" dirty="0" smtClean="0"/>
              <a:t>Department of Agronomy</a:t>
            </a:r>
          </a:p>
          <a:p>
            <a:r>
              <a:rPr lang="en-US" dirty="0" smtClean="0"/>
              <a:t>Department of Geological and Atmospheric Science</a:t>
            </a:r>
          </a:p>
          <a:p>
            <a:r>
              <a:rPr lang="en-US" dirty="0" smtClean="0"/>
              <a:t>Director, Climate Science Program</a:t>
            </a:r>
          </a:p>
          <a:p>
            <a:r>
              <a:rPr lang="en-US" dirty="0" smtClean="0"/>
              <a:t>Iowa State University</a:t>
            </a:r>
          </a:p>
          <a:p>
            <a:r>
              <a:rPr lang="en-US" dirty="0" smtClean="0"/>
              <a:t>Ames, IA 50011</a:t>
            </a:r>
            <a:endParaRPr lang="en-US" dirty="0"/>
          </a:p>
        </p:txBody>
      </p:sp>
      <p:sp>
        <p:nvSpPr>
          <p:cNvPr id="6" name="Text Box 4"/>
          <p:cNvSpPr txBox="1">
            <a:spLocks noChangeArrowheads="1"/>
          </p:cNvSpPr>
          <p:nvPr/>
        </p:nvSpPr>
        <p:spPr bwMode="auto">
          <a:xfrm>
            <a:off x="3558640" y="5757333"/>
            <a:ext cx="1864613" cy="738664"/>
          </a:xfrm>
          <a:prstGeom prst="rect">
            <a:avLst/>
          </a:prstGeom>
          <a:noFill/>
          <a:ln w="12700">
            <a:noFill/>
            <a:miter lim="800000"/>
            <a:headEnd/>
            <a:tailEnd/>
          </a:ln>
        </p:spPr>
        <p:txBody>
          <a:bodyPr wrap="none">
            <a:prstTxWarp prst="textNoShape">
              <a:avLst/>
            </a:prstTxWarp>
            <a:spAutoFit/>
          </a:bodyPr>
          <a:lstStyle/>
          <a:p>
            <a:pPr algn="ctr"/>
            <a:r>
              <a:rPr lang="en-US" sz="1400" b="1" dirty="0" smtClean="0">
                <a:solidFill>
                  <a:schemeClr val="bg1"/>
                </a:solidFill>
              </a:rPr>
              <a:t>Center for Plant Stress </a:t>
            </a:r>
            <a:endParaRPr lang="en-US" sz="1400" dirty="0">
              <a:solidFill>
                <a:schemeClr val="bg1"/>
              </a:solidFill>
            </a:endParaRPr>
          </a:p>
          <a:p>
            <a:pPr algn="ctr"/>
            <a:r>
              <a:rPr lang="en-US" sz="1400" dirty="0" smtClean="0">
                <a:solidFill>
                  <a:schemeClr val="bg1"/>
                </a:solidFill>
              </a:rPr>
              <a:t>Iowa State University</a:t>
            </a:r>
          </a:p>
          <a:p>
            <a:pPr algn="ctr"/>
            <a:r>
              <a:rPr lang="en-US" sz="1400" dirty="0" smtClean="0">
                <a:solidFill>
                  <a:schemeClr val="bg1"/>
                </a:solidFill>
              </a:rPr>
              <a:t>5 October 2012</a:t>
            </a:r>
            <a:endParaRPr lang="en-US" sz="1400" dirty="0">
              <a:solidFill>
                <a:schemeClr val="bg1"/>
              </a:solidFill>
            </a:endParaRPr>
          </a:p>
        </p:txBody>
      </p:sp>
      <p:sp>
        <p:nvSpPr>
          <p:cNvPr id="7" name="Rectangle 2"/>
          <p:cNvSpPr>
            <a:spLocks noGrp="1" noChangeArrowheads="1"/>
          </p:cNvSpPr>
          <p:nvPr>
            <p:ph type="ctrTitle"/>
          </p:nvPr>
        </p:nvSpPr>
        <p:spPr>
          <a:xfrm>
            <a:off x="0" y="1557867"/>
            <a:ext cx="9144000" cy="1371600"/>
          </a:xfrm>
          <a:effectLst>
            <a:outerShdw blurRad="50800" dist="25399" dir="16200000" algn="ctr" rotWithShape="0">
              <a:srgbClr val="FFFFFF">
                <a:alpha val="75000"/>
              </a:srgbClr>
            </a:outerShdw>
          </a:effectLst>
        </p:spPr>
        <p:txBody>
          <a:bodyPr>
            <a:noAutofit/>
          </a:bodyPr>
          <a:lstStyle/>
          <a:p>
            <a:pPr>
              <a:defRPr/>
            </a:pPr>
            <a:r>
              <a:rPr lang="en-US" sz="4000" b="1" dirty="0" smtClean="0"/>
              <a:t>Climate </a:t>
            </a:r>
            <a:r>
              <a:rPr lang="en-US" sz="4000" b="1" dirty="0" smtClean="0"/>
              <a:t>Change and </a:t>
            </a:r>
            <a:r>
              <a:rPr lang="en-US" sz="4000" b="1" dirty="0" smtClean="0"/>
              <a:t>Plant Stress</a:t>
            </a:r>
            <a:endParaRPr lang="en-US" sz="3200" b="1" dirty="0" smtClean="0">
              <a:latin typeface="Times New Roman" pitchFamily="-112" charset="0"/>
            </a:endParaRPr>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txBox="1">
            <a:spLocks/>
          </p:cNvSpPr>
          <p:nvPr/>
        </p:nvSpPr>
        <p:spPr bwMode="auto">
          <a:xfrm>
            <a:off x="0" y="2728883"/>
            <a:ext cx="4876800" cy="609600"/>
          </a:xfrm>
          <a:prstGeom prst="rect">
            <a:avLst/>
          </a:prstGeom>
          <a:noFill/>
          <a:ln w="9525">
            <a:noFill/>
            <a:miter lim="800000"/>
            <a:headEnd/>
            <a:tailEnd/>
          </a:ln>
        </p:spPr>
        <p:txBody>
          <a:bodyPr anchor="ctr">
            <a:prstTxWarp prst="textNoShape">
              <a:avLst/>
            </a:prstTxWarp>
          </a:bodyPr>
          <a:lstStyle/>
          <a:p>
            <a:pPr algn="ctr"/>
            <a:r>
              <a:rPr lang="en-US" sz="2400" dirty="0">
                <a:solidFill>
                  <a:srgbClr val="0067AC"/>
                </a:solidFill>
                <a:ea typeface="Arial" pitchFamily="29" charset="0"/>
                <a:cs typeface="Arial" pitchFamily="29" charset="0"/>
              </a:rPr>
              <a:t>Number of Days Over 100</a:t>
            </a:r>
            <a:r>
              <a:rPr lang="en-US" sz="2400" b="1" dirty="0">
                <a:solidFill>
                  <a:srgbClr val="0067AC"/>
                </a:solidFill>
              </a:rPr>
              <a:t>º</a:t>
            </a:r>
            <a:r>
              <a:rPr lang="en-US" sz="2400" dirty="0">
                <a:solidFill>
                  <a:srgbClr val="0067AC"/>
                </a:solidFill>
              </a:rPr>
              <a:t>F</a:t>
            </a:r>
            <a:endParaRPr lang="en-US" sz="2400" dirty="0">
              <a:solidFill>
                <a:srgbClr val="0067AC"/>
              </a:solidFill>
              <a:ea typeface="Arial" pitchFamily="29" charset="0"/>
              <a:cs typeface="Arial" pitchFamily="29" charset="0"/>
            </a:endParaRPr>
          </a:p>
        </p:txBody>
      </p:sp>
      <p:sp>
        <p:nvSpPr>
          <p:cNvPr id="46083" name="TextBox 6"/>
          <p:cNvSpPr txBox="1">
            <a:spLocks noChangeArrowheads="1"/>
          </p:cNvSpPr>
          <p:nvPr/>
        </p:nvSpPr>
        <p:spPr bwMode="auto">
          <a:xfrm>
            <a:off x="241301" y="1343888"/>
            <a:ext cx="4729162" cy="1384995"/>
          </a:xfrm>
          <a:prstGeom prst="rect">
            <a:avLst/>
          </a:prstGeom>
          <a:noFill/>
          <a:ln w="9525">
            <a:noFill/>
            <a:miter lim="800000"/>
            <a:headEnd/>
            <a:tailEnd/>
          </a:ln>
        </p:spPr>
        <p:txBody>
          <a:bodyPr wrap="square">
            <a:prstTxWarp prst="textNoShape">
              <a:avLst/>
            </a:prstTxWarp>
            <a:spAutoFit/>
          </a:bodyPr>
          <a:lstStyle/>
          <a:p>
            <a:pPr>
              <a:defRPr/>
            </a:pPr>
            <a:r>
              <a:rPr lang="en-US" sz="2800" b="1" dirty="0">
                <a:solidFill>
                  <a:srgbClr val="0067AC"/>
                </a:solidFill>
                <a:effectLst>
                  <a:outerShdw blurRad="38100" dist="38100" dir="2700000" algn="tl">
                    <a:srgbClr val="DDDDDD"/>
                  </a:outerShdw>
                </a:effectLst>
                <a:latin typeface="Arial" pitchFamily="-107" charset="0"/>
                <a:ea typeface="Arial" pitchFamily="-107" charset="0"/>
                <a:cs typeface="Arial" pitchFamily="-107" charset="0"/>
              </a:rPr>
              <a:t>Increases in very high temperatures will have </a:t>
            </a:r>
          </a:p>
          <a:p>
            <a:pPr>
              <a:defRPr/>
            </a:pPr>
            <a:r>
              <a:rPr lang="en-US" sz="2800" b="1" dirty="0">
                <a:solidFill>
                  <a:srgbClr val="0067AC"/>
                </a:solidFill>
                <a:effectLst>
                  <a:outerShdw blurRad="38100" dist="38100" dir="2700000" algn="tl">
                    <a:srgbClr val="DDDDDD"/>
                  </a:outerShdw>
                </a:effectLst>
                <a:latin typeface="Arial" pitchFamily="-107" charset="0"/>
                <a:ea typeface="Arial" pitchFamily="-107" charset="0"/>
                <a:cs typeface="Arial" pitchFamily="-107" charset="0"/>
              </a:rPr>
              <a:t>wide-ranging effects</a:t>
            </a:r>
            <a:endParaRPr lang="en-US" sz="2800" dirty="0">
              <a:solidFill>
                <a:srgbClr val="0067AC"/>
              </a:solidFill>
              <a:effectLst>
                <a:outerShdw blurRad="38100" dist="38100" dir="2700000" algn="tl">
                  <a:srgbClr val="DDDDDD"/>
                </a:outerShdw>
              </a:effectLst>
              <a:latin typeface="Arial" pitchFamily="-107" charset="0"/>
              <a:ea typeface="Arial" pitchFamily="-107" charset="0"/>
              <a:cs typeface="Arial" pitchFamily="-107" charset="0"/>
            </a:endParaRPr>
          </a:p>
        </p:txBody>
      </p:sp>
      <p:pic>
        <p:nvPicPr>
          <p:cNvPr id="53252" name="Picture 6" descr="days-over-100-legend.jpg"/>
          <p:cNvPicPr>
            <a:picLocks noChangeAspect="1"/>
          </p:cNvPicPr>
          <p:nvPr/>
        </p:nvPicPr>
        <p:blipFill>
          <a:blip r:embed="rId3"/>
          <a:srcRect l="7813" t="14243" r="7603" b="14243"/>
          <a:stretch>
            <a:fillRect/>
          </a:stretch>
        </p:blipFill>
        <p:spPr bwMode="auto">
          <a:xfrm>
            <a:off x="304800" y="6122007"/>
            <a:ext cx="4343400" cy="545992"/>
          </a:xfrm>
          <a:prstGeom prst="rect">
            <a:avLst/>
          </a:prstGeom>
          <a:noFill/>
          <a:ln w="9525">
            <a:noFill/>
            <a:miter lim="800000"/>
            <a:headEnd/>
            <a:tailEnd/>
          </a:ln>
        </p:spPr>
      </p:pic>
      <p:pic>
        <p:nvPicPr>
          <p:cNvPr id="53253" name="Picture 8" descr="days-over-100-1961-1979.png"/>
          <p:cNvPicPr>
            <a:picLocks noChangeAspect="1"/>
          </p:cNvPicPr>
          <p:nvPr/>
        </p:nvPicPr>
        <p:blipFill>
          <a:blip r:embed="rId4"/>
          <a:srcRect/>
          <a:stretch>
            <a:fillRect/>
          </a:stretch>
        </p:blipFill>
        <p:spPr bwMode="auto">
          <a:xfrm>
            <a:off x="1114170" y="3793541"/>
            <a:ext cx="3229230" cy="2152820"/>
          </a:xfrm>
          <a:prstGeom prst="rect">
            <a:avLst/>
          </a:prstGeom>
          <a:noFill/>
          <a:ln w="9525">
            <a:noFill/>
            <a:miter lim="800000"/>
            <a:headEnd/>
            <a:tailEnd/>
          </a:ln>
        </p:spPr>
      </p:pic>
      <p:sp>
        <p:nvSpPr>
          <p:cNvPr id="53254" name="TextBox 9"/>
          <p:cNvSpPr txBox="1">
            <a:spLocks noChangeArrowheads="1"/>
          </p:cNvSpPr>
          <p:nvPr/>
        </p:nvSpPr>
        <p:spPr bwMode="auto">
          <a:xfrm>
            <a:off x="685800" y="3454987"/>
            <a:ext cx="3657600" cy="338554"/>
          </a:xfrm>
          <a:prstGeom prst="rect">
            <a:avLst/>
          </a:prstGeom>
          <a:noFill/>
          <a:ln w="9525">
            <a:noFill/>
            <a:miter lim="800000"/>
            <a:headEnd/>
            <a:tailEnd/>
          </a:ln>
        </p:spPr>
        <p:txBody>
          <a:bodyPr>
            <a:prstTxWarp prst="textNoShape">
              <a:avLst/>
            </a:prstTxWarp>
            <a:spAutoFit/>
          </a:bodyPr>
          <a:lstStyle/>
          <a:p>
            <a:pPr algn="ctr"/>
            <a:r>
              <a:rPr lang="en-US" sz="1600" dirty="0">
                <a:solidFill>
                  <a:srgbClr val="0067AC"/>
                </a:solidFill>
              </a:rPr>
              <a:t>Recent Past, 1961-1979</a:t>
            </a:r>
          </a:p>
        </p:txBody>
      </p:sp>
      <p:pic>
        <p:nvPicPr>
          <p:cNvPr id="53255" name="Picture 10" descr="days-over-1001=2080-2099.png"/>
          <p:cNvPicPr>
            <a:picLocks noChangeAspect="1"/>
          </p:cNvPicPr>
          <p:nvPr/>
        </p:nvPicPr>
        <p:blipFill>
          <a:blip r:embed="rId5"/>
          <a:srcRect/>
          <a:stretch>
            <a:fillRect/>
          </a:stretch>
        </p:blipFill>
        <p:spPr bwMode="auto">
          <a:xfrm>
            <a:off x="4970463" y="1782733"/>
            <a:ext cx="4092575" cy="2681287"/>
          </a:xfrm>
          <a:prstGeom prst="rect">
            <a:avLst/>
          </a:prstGeom>
          <a:noFill/>
          <a:ln w="9525">
            <a:noFill/>
            <a:miter lim="800000"/>
            <a:headEnd/>
            <a:tailEnd/>
          </a:ln>
        </p:spPr>
      </p:pic>
      <p:sp>
        <p:nvSpPr>
          <p:cNvPr id="53256" name="TextBox 11"/>
          <p:cNvSpPr txBox="1">
            <a:spLocks noChangeArrowheads="1"/>
          </p:cNvSpPr>
          <p:nvPr/>
        </p:nvSpPr>
        <p:spPr bwMode="auto">
          <a:xfrm>
            <a:off x="4872038" y="1444179"/>
            <a:ext cx="4191000" cy="338554"/>
          </a:xfrm>
          <a:prstGeom prst="rect">
            <a:avLst/>
          </a:prstGeom>
          <a:noFill/>
          <a:ln w="9525">
            <a:noFill/>
            <a:miter lim="800000"/>
            <a:headEnd/>
            <a:tailEnd/>
          </a:ln>
        </p:spPr>
        <p:txBody>
          <a:bodyPr>
            <a:prstTxWarp prst="textNoShape">
              <a:avLst/>
            </a:prstTxWarp>
            <a:spAutoFit/>
          </a:bodyPr>
          <a:lstStyle/>
          <a:p>
            <a:pPr algn="ctr"/>
            <a:r>
              <a:rPr lang="en-US" sz="1600" dirty="0">
                <a:solidFill>
                  <a:srgbClr val="0067AC"/>
                </a:solidFill>
              </a:rPr>
              <a:t>Higher Emissions Scenario, 2080-2099</a:t>
            </a:r>
          </a:p>
        </p:txBody>
      </p:sp>
      <p:pic>
        <p:nvPicPr>
          <p:cNvPr id="53257" name="Picture 12" descr="days-over-1002080-2099.png"/>
          <p:cNvPicPr>
            <a:picLocks noChangeAspect="1"/>
          </p:cNvPicPr>
          <p:nvPr/>
        </p:nvPicPr>
        <p:blipFill>
          <a:blip r:embed="rId6"/>
          <a:srcRect/>
          <a:stretch>
            <a:fillRect/>
          </a:stretch>
        </p:blipFill>
        <p:spPr bwMode="auto">
          <a:xfrm>
            <a:off x="5782472" y="4869951"/>
            <a:ext cx="3139277" cy="1988048"/>
          </a:xfrm>
          <a:prstGeom prst="rect">
            <a:avLst/>
          </a:prstGeom>
          <a:noFill/>
          <a:ln w="9525">
            <a:noFill/>
            <a:miter lim="800000"/>
            <a:headEnd/>
            <a:tailEnd/>
          </a:ln>
        </p:spPr>
      </p:pic>
      <p:sp>
        <p:nvSpPr>
          <p:cNvPr id="53258" name="TextBox 13"/>
          <p:cNvSpPr txBox="1">
            <a:spLocks noChangeArrowheads="1"/>
          </p:cNvSpPr>
          <p:nvPr/>
        </p:nvSpPr>
        <p:spPr bwMode="auto">
          <a:xfrm>
            <a:off x="4872038" y="4464020"/>
            <a:ext cx="4191000" cy="338554"/>
          </a:xfrm>
          <a:prstGeom prst="rect">
            <a:avLst/>
          </a:prstGeom>
          <a:noFill/>
          <a:ln w="9525">
            <a:noFill/>
            <a:miter lim="800000"/>
            <a:headEnd/>
            <a:tailEnd/>
          </a:ln>
        </p:spPr>
        <p:txBody>
          <a:bodyPr>
            <a:prstTxWarp prst="textNoShape">
              <a:avLst/>
            </a:prstTxWarp>
            <a:spAutoFit/>
          </a:bodyPr>
          <a:lstStyle/>
          <a:p>
            <a:pPr algn="ctr"/>
            <a:r>
              <a:rPr lang="en-US" sz="1600" dirty="0">
                <a:solidFill>
                  <a:srgbClr val="0067AC"/>
                </a:solidFill>
              </a:rPr>
              <a:t>Lower Emissions Scenario, 2080-2099</a:t>
            </a:r>
          </a:p>
        </p:txBody>
      </p:sp>
      <p:sp>
        <p:nvSpPr>
          <p:cNvPr id="11" name="TextBox 10"/>
          <p:cNvSpPr txBox="1"/>
          <p:nvPr/>
        </p:nvSpPr>
        <p:spPr>
          <a:xfrm>
            <a:off x="0" y="6550223"/>
            <a:ext cx="1252241" cy="307777"/>
          </a:xfrm>
          <a:prstGeom prst="rect">
            <a:avLst/>
          </a:prstGeom>
          <a:noFill/>
        </p:spPr>
        <p:txBody>
          <a:bodyPr wrap="none" rtlCol="0">
            <a:spAutoFit/>
          </a:bodyPr>
          <a:lstStyle/>
          <a:p>
            <a:r>
              <a:rPr lang="en-US" sz="1400" dirty="0" smtClean="0">
                <a:solidFill>
                  <a:srgbClr val="FF0000"/>
                </a:solidFill>
              </a:rPr>
              <a:t>Don </a:t>
            </a:r>
            <a:r>
              <a:rPr lang="en-US" sz="1400" dirty="0" err="1" smtClean="0">
                <a:solidFill>
                  <a:srgbClr val="FF0000"/>
                </a:solidFill>
              </a:rPr>
              <a:t>Wuebbles</a:t>
            </a:r>
            <a:endParaRPr lang="en-US" sz="1400" dirty="0">
              <a:solidFill>
                <a:srgbClr val="FF0000"/>
              </a:solidFill>
            </a:endParaRPr>
          </a:p>
        </p:txBody>
      </p:sp>
      <p:sp>
        <p:nvSpPr>
          <p:cNvPr id="12" name="TextBox 11"/>
          <p:cNvSpPr txBox="1"/>
          <p:nvPr/>
        </p:nvSpPr>
        <p:spPr>
          <a:xfrm>
            <a:off x="3772699" y="3338483"/>
            <a:ext cx="1197764" cy="646331"/>
          </a:xfrm>
          <a:prstGeom prst="rect">
            <a:avLst/>
          </a:prstGeom>
          <a:solidFill>
            <a:srgbClr val="FF0000"/>
          </a:solidFill>
        </p:spPr>
        <p:txBody>
          <a:bodyPr wrap="none" rtlCol="0">
            <a:spAutoFit/>
          </a:bodyPr>
          <a:lstStyle/>
          <a:p>
            <a:pPr algn="ctr"/>
            <a:r>
              <a:rPr lang="en-US" dirty="0" smtClean="0">
                <a:solidFill>
                  <a:schemeClr val="bg1"/>
                </a:solidFill>
              </a:rPr>
              <a:t>Average:</a:t>
            </a:r>
          </a:p>
          <a:p>
            <a:pPr algn="ctr"/>
            <a:r>
              <a:rPr lang="en-US" dirty="0" smtClean="0">
                <a:solidFill>
                  <a:schemeClr val="bg1"/>
                </a:solidFill>
              </a:rPr>
              <a:t>30-60 days</a:t>
            </a:r>
            <a:endParaRPr lang="en-US" dirty="0">
              <a:solidFill>
                <a:schemeClr val="bg1"/>
              </a:solidFill>
            </a:endParaRPr>
          </a:p>
        </p:txBody>
      </p:sp>
      <p:cxnSp>
        <p:nvCxnSpPr>
          <p:cNvPr id="14" name="Straight Arrow Connector 13"/>
          <p:cNvCxnSpPr/>
          <p:nvPr/>
        </p:nvCxnSpPr>
        <p:spPr>
          <a:xfrm flipV="1">
            <a:off x="5470920" y="5577029"/>
            <a:ext cx="2037856" cy="285003"/>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4273156" y="5577029"/>
            <a:ext cx="1197764" cy="646331"/>
          </a:xfrm>
          <a:prstGeom prst="rect">
            <a:avLst/>
          </a:prstGeom>
          <a:solidFill>
            <a:srgbClr val="FF0000"/>
          </a:solidFill>
        </p:spPr>
        <p:txBody>
          <a:bodyPr wrap="none" rtlCol="0">
            <a:spAutoFit/>
          </a:bodyPr>
          <a:lstStyle/>
          <a:p>
            <a:pPr algn="ctr"/>
            <a:r>
              <a:rPr lang="en-US" dirty="0" smtClean="0">
                <a:solidFill>
                  <a:schemeClr val="bg1"/>
                </a:solidFill>
              </a:rPr>
              <a:t>Average:</a:t>
            </a:r>
          </a:p>
          <a:p>
            <a:pPr algn="ctr"/>
            <a:r>
              <a:rPr lang="en-US" dirty="0" smtClean="0">
                <a:solidFill>
                  <a:schemeClr val="bg1"/>
                </a:solidFill>
              </a:rPr>
              <a:t>10-20 days</a:t>
            </a:r>
            <a:endParaRPr lang="en-US" dirty="0">
              <a:solidFill>
                <a:schemeClr val="bg1"/>
              </a:solidFill>
            </a:endParaRPr>
          </a:p>
        </p:txBody>
      </p:sp>
      <p:cxnSp>
        <p:nvCxnSpPr>
          <p:cNvPr id="19" name="Straight Arrow Connector 18"/>
          <p:cNvCxnSpPr>
            <a:stCxn id="12" idx="3"/>
          </p:cNvCxnSpPr>
          <p:nvPr/>
        </p:nvCxnSpPr>
        <p:spPr>
          <a:xfrm flipV="1">
            <a:off x="4970463" y="2884983"/>
            <a:ext cx="2242401" cy="776666"/>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 name="TextBox 1"/>
          <p:cNvSpPr txBox="1"/>
          <p:nvPr/>
        </p:nvSpPr>
        <p:spPr>
          <a:xfrm>
            <a:off x="812800" y="4250268"/>
            <a:ext cx="4157663" cy="830997"/>
          </a:xfrm>
          <a:prstGeom prst="rect">
            <a:avLst/>
          </a:prstGeom>
          <a:solidFill>
            <a:schemeClr val="bg1"/>
          </a:solidFill>
          <a:ln w="38100" cmpd="sng">
            <a:solidFill>
              <a:srgbClr val="FF0000"/>
            </a:solidFill>
          </a:ln>
        </p:spPr>
        <p:txBody>
          <a:bodyPr wrap="square" rtlCol="0">
            <a:spAutoFit/>
          </a:bodyPr>
          <a:lstStyle/>
          <a:p>
            <a:r>
              <a:rPr lang="en-US" sz="2400" b="1" dirty="0" smtClean="0">
                <a:solidFill>
                  <a:srgbClr val="FF0000"/>
                </a:solidFill>
              </a:rPr>
              <a:t>Current Des Moines average is  &lt; 1.4 days per year over 100</a:t>
            </a:r>
            <a:r>
              <a:rPr lang="en-US" sz="2400" b="1" baseline="30000" dirty="0" smtClean="0">
                <a:solidFill>
                  <a:srgbClr val="FF0000"/>
                </a:solidFill>
              </a:rPr>
              <a:t>o</a:t>
            </a:r>
            <a:r>
              <a:rPr lang="en-US" sz="2400" b="1" dirty="0" smtClean="0">
                <a:solidFill>
                  <a:srgbClr val="FF0000"/>
                </a:solidFill>
              </a:rPr>
              <a:t>F</a:t>
            </a:r>
            <a:endParaRPr lang="en-US" sz="2400" b="1" dirty="0">
              <a:solidFill>
                <a:srgbClr val="FF0000"/>
              </a:solidFill>
            </a:endParaRPr>
          </a:p>
        </p:txBody>
      </p:sp>
    </p:spTree>
    <p:extLst>
      <p:ext uri="{BB962C8B-B14F-4D97-AF65-F5344CB8AC3E}">
        <p14:creationId xmlns:p14="http://schemas.microsoft.com/office/powerpoint/2010/main" val="660282759"/>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0" y="1066800"/>
            <a:ext cx="9144000" cy="914400"/>
          </a:xfrm>
        </p:spPr>
        <p:txBody>
          <a:bodyPr>
            <a:normAutofit fontScale="90000"/>
          </a:bodyPr>
          <a:lstStyle/>
          <a:p>
            <a:pPr algn="ctr" eaLnBrk="1" hangingPunct="1">
              <a:defRPr/>
            </a:pPr>
            <a:r>
              <a:rPr lang="en-US" sz="3000" b="1" dirty="0">
                <a:latin typeface="Arial" pitchFamily="-111" charset="0"/>
                <a:ea typeface="ＭＳ Ｐゴシック" pitchFamily="-111" charset="-128"/>
              </a:rPr>
              <a:t>Projected Change in Precipitation: 2081-2099</a:t>
            </a:r>
            <a:r>
              <a:rPr lang="en-US" sz="2600" b="1" dirty="0">
                <a:solidFill>
                  <a:srgbClr val="FFC000"/>
                </a:solidFill>
                <a:latin typeface="Arial" pitchFamily="-111" charset="0"/>
                <a:ea typeface="ＭＳ Ｐゴシック" pitchFamily="-111" charset="-128"/>
              </a:rPr>
              <a:t/>
            </a:r>
            <a:br>
              <a:rPr lang="en-US" sz="2600" b="1" dirty="0">
                <a:solidFill>
                  <a:srgbClr val="FFC000"/>
                </a:solidFill>
                <a:latin typeface="Arial" pitchFamily="-111" charset="0"/>
                <a:ea typeface="ＭＳ Ｐゴシック" pitchFamily="-111" charset="-128"/>
              </a:rPr>
            </a:br>
            <a:endParaRPr lang="en-US" sz="2600" b="1" dirty="0">
              <a:solidFill>
                <a:srgbClr val="FFC000"/>
              </a:solidFill>
              <a:latin typeface="Arial" pitchFamily="-111" charset="0"/>
              <a:ea typeface="ＭＳ Ｐゴシック" pitchFamily="-111" charset="-128"/>
            </a:endParaRPr>
          </a:p>
        </p:txBody>
      </p:sp>
      <p:sp>
        <p:nvSpPr>
          <p:cNvPr id="34819" name="Rectangle 4"/>
          <p:cNvSpPr>
            <a:spLocks noChangeArrowheads="1"/>
          </p:cNvSpPr>
          <p:nvPr/>
        </p:nvSpPr>
        <p:spPr bwMode="auto">
          <a:xfrm>
            <a:off x="0" y="5842198"/>
            <a:ext cx="2590800" cy="708025"/>
          </a:xfrm>
          <a:prstGeom prst="rect">
            <a:avLst/>
          </a:prstGeom>
          <a:noFill/>
          <a:ln w="9525">
            <a:noFill/>
            <a:miter lim="800000"/>
            <a:headEnd/>
            <a:tailEnd/>
          </a:ln>
        </p:spPr>
        <p:txBody>
          <a:bodyPr>
            <a:prstTxWarp prst="textNoShape">
              <a:avLst/>
            </a:prstTxWarp>
            <a:spAutoFit/>
          </a:bodyPr>
          <a:lstStyle/>
          <a:p>
            <a:pPr>
              <a:defRPr/>
            </a:pPr>
            <a:r>
              <a:rPr lang="en-US" sz="2000" dirty="0">
                <a:solidFill>
                  <a:srgbClr val="0067AC"/>
                </a:solidFill>
                <a:latin typeface="Arial" pitchFamily="-111" charset="0"/>
                <a:ea typeface="ＭＳ Ｐゴシック" pitchFamily="-111" charset="-128"/>
                <a:cs typeface="ＭＳ Ｐゴシック" pitchFamily="-111" charset="-128"/>
              </a:rPr>
              <a:t>Relative to 1960-1990</a:t>
            </a:r>
          </a:p>
        </p:txBody>
      </p:sp>
      <p:sp>
        <p:nvSpPr>
          <p:cNvPr id="55300" name="TextBox 5"/>
          <p:cNvSpPr txBox="1">
            <a:spLocks noChangeArrowheads="1"/>
          </p:cNvSpPr>
          <p:nvPr/>
        </p:nvSpPr>
        <p:spPr bwMode="auto">
          <a:xfrm>
            <a:off x="3962400" y="6172200"/>
            <a:ext cx="2133600" cy="338138"/>
          </a:xfrm>
          <a:prstGeom prst="rect">
            <a:avLst/>
          </a:prstGeom>
          <a:noFill/>
          <a:ln w="9525">
            <a:noFill/>
            <a:miter lim="800000"/>
            <a:headEnd/>
            <a:tailEnd/>
          </a:ln>
        </p:spPr>
        <p:txBody>
          <a:bodyPr>
            <a:prstTxWarp prst="textNoShape">
              <a:avLst/>
            </a:prstTxWarp>
            <a:spAutoFit/>
          </a:bodyPr>
          <a:lstStyle/>
          <a:p>
            <a:r>
              <a:rPr lang="en-US" sz="1600">
                <a:solidFill>
                  <a:srgbClr val="FF0000"/>
                </a:solidFill>
              </a:rPr>
              <a:t>NOTE: Scale Reversed</a:t>
            </a:r>
          </a:p>
        </p:txBody>
      </p:sp>
      <p:pic>
        <p:nvPicPr>
          <p:cNvPr id="55301" name="Picture 3" descr="Untitled-1.jpg"/>
          <p:cNvPicPr>
            <a:picLocks noChangeAspect="1"/>
          </p:cNvPicPr>
          <p:nvPr/>
        </p:nvPicPr>
        <p:blipFill>
          <a:blip r:embed="rId2"/>
          <a:srcRect/>
          <a:stretch>
            <a:fillRect/>
          </a:stretch>
        </p:blipFill>
        <p:spPr bwMode="auto">
          <a:xfrm>
            <a:off x="3592324" y="1738386"/>
            <a:ext cx="5551676" cy="5119613"/>
          </a:xfrm>
          <a:prstGeom prst="rect">
            <a:avLst/>
          </a:prstGeom>
          <a:noFill/>
          <a:ln w="9525">
            <a:noFill/>
            <a:miter lim="800000"/>
            <a:headEnd/>
            <a:tailEnd/>
          </a:ln>
        </p:spPr>
      </p:pic>
      <p:sp>
        <p:nvSpPr>
          <p:cNvPr id="55302" name="Rectangle 6"/>
          <p:cNvSpPr>
            <a:spLocks noChangeArrowheads="1"/>
          </p:cNvSpPr>
          <p:nvPr/>
        </p:nvSpPr>
        <p:spPr bwMode="auto">
          <a:xfrm>
            <a:off x="0" y="2416482"/>
            <a:ext cx="2590800" cy="3090077"/>
          </a:xfrm>
          <a:prstGeom prst="rect">
            <a:avLst/>
          </a:prstGeom>
          <a:noFill/>
          <a:ln w="9525">
            <a:noFill/>
            <a:miter lim="800000"/>
            <a:headEnd/>
            <a:tailEnd/>
          </a:ln>
        </p:spPr>
        <p:txBody>
          <a:bodyPr>
            <a:prstTxWarp prst="textNoShape">
              <a:avLst/>
            </a:prstTxWarp>
            <a:spAutoFit/>
          </a:bodyPr>
          <a:lstStyle/>
          <a:p>
            <a:pPr>
              <a:lnSpc>
                <a:spcPct val="90000"/>
              </a:lnSpc>
            </a:pPr>
            <a:r>
              <a:rPr lang="en-US" sz="2400" b="1" dirty="0">
                <a:solidFill>
                  <a:srgbClr val="0067AC"/>
                </a:solidFill>
              </a:rPr>
              <a:t>Midwest: Increasing winter and spring precipitation, with drier summers</a:t>
            </a:r>
          </a:p>
          <a:p>
            <a:pPr>
              <a:lnSpc>
                <a:spcPct val="90000"/>
              </a:lnSpc>
            </a:pPr>
            <a:endParaRPr lang="en-US" sz="2400" b="1" dirty="0">
              <a:solidFill>
                <a:srgbClr val="0067AC"/>
              </a:solidFill>
            </a:endParaRPr>
          </a:p>
          <a:p>
            <a:pPr>
              <a:lnSpc>
                <a:spcPct val="90000"/>
              </a:lnSpc>
            </a:pPr>
            <a:r>
              <a:rPr lang="en-US" sz="2400" b="1" dirty="0">
                <a:solidFill>
                  <a:srgbClr val="0067AC"/>
                </a:solidFill>
              </a:rPr>
              <a:t>More frequent and intense periods of heavy rainfall</a:t>
            </a:r>
          </a:p>
        </p:txBody>
      </p:sp>
      <p:sp>
        <p:nvSpPr>
          <p:cNvPr id="7" name="TextBox 6"/>
          <p:cNvSpPr txBox="1"/>
          <p:nvPr/>
        </p:nvSpPr>
        <p:spPr>
          <a:xfrm>
            <a:off x="2359356" y="5250497"/>
            <a:ext cx="1232968" cy="1477328"/>
          </a:xfrm>
          <a:prstGeom prst="rect">
            <a:avLst/>
          </a:prstGeom>
          <a:noFill/>
        </p:spPr>
        <p:txBody>
          <a:bodyPr wrap="square" rtlCol="0">
            <a:spAutoFit/>
          </a:bodyPr>
          <a:lstStyle/>
          <a:p>
            <a:r>
              <a:rPr lang="en-US" dirty="0" err="1" smtClean="0">
                <a:solidFill>
                  <a:srgbClr val="FF0000"/>
                </a:solidFill>
              </a:rPr>
              <a:t>Unstippled</a:t>
            </a:r>
            <a:r>
              <a:rPr lang="en-US" dirty="0" smtClean="0">
                <a:solidFill>
                  <a:srgbClr val="FF0000"/>
                </a:solidFill>
              </a:rPr>
              <a:t> regions indicate reduced confidence </a:t>
            </a:r>
            <a:endParaRPr lang="en-US" dirty="0">
              <a:solidFill>
                <a:srgbClr val="FF0000"/>
              </a:solidFill>
            </a:endParaRPr>
          </a:p>
        </p:txBody>
      </p:sp>
    </p:spTree>
    <p:extLst>
      <p:ext uri="{BB962C8B-B14F-4D97-AF65-F5344CB8AC3E}">
        <p14:creationId xmlns:p14="http://schemas.microsoft.com/office/powerpoint/2010/main" val="3779309027"/>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a:xfrm>
            <a:off x="468528" y="1146596"/>
            <a:ext cx="8218272" cy="1143000"/>
          </a:xfrm>
        </p:spPr>
        <p:txBody>
          <a:bodyPr>
            <a:normAutofit fontScale="90000"/>
          </a:bodyPr>
          <a:lstStyle/>
          <a:p>
            <a:pPr>
              <a:defRPr/>
            </a:pPr>
            <a:r>
              <a:rPr lang="en-US" sz="3600" b="1" dirty="0" smtClean="0">
                <a:ea typeface="ＭＳ Ｐゴシック" pitchFamily="-111" charset="-128"/>
                <a:cs typeface="ＭＳ Ｐゴシック" pitchFamily="-111" charset="-128"/>
              </a:rPr>
              <a:t>Extreme weather events become more common</a:t>
            </a:r>
          </a:p>
        </p:txBody>
      </p:sp>
      <p:sp>
        <p:nvSpPr>
          <p:cNvPr id="38915" name="Content Placeholder 2"/>
          <p:cNvSpPr>
            <a:spLocks noGrp="1"/>
          </p:cNvSpPr>
          <p:nvPr>
            <p:ph idx="1"/>
          </p:nvPr>
        </p:nvSpPr>
        <p:spPr>
          <a:xfrm>
            <a:off x="76200" y="2465798"/>
            <a:ext cx="8610600" cy="3806161"/>
          </a:xfrm>
        </p:spPr>
        <p:txBody>
          <a:bodyPr>
            <a:noAutofit/>
          </a:bodyPr>
          <a:lstStyle/>
          <a:p>
            <a:pPr>
              <a:buFont typeface="Arial" pitchFamily="-111" charset="0"/>
              <a:buChar char="•"/>
              <a:defRPr/>
            </a:pPr>
            <a:r>
              <a:rPr lang="en-US" sz="2400" b="1" dirty="0" smtClean="0">
                <a:solidFill>
                  <a:srgbClr val="708F24"/>
                </a:solidFill>
                <a:ea typeface="ＭＳ Ｐゴシック" pitchFamily="-111" charset="-128"/>
                <a:cs typeface="ＭＳ Ｐゴシック" pitchFamily="-111" charset="-128"/>
              </a:rPr>
              <a:t>Events now considered rare will become commonplace.</a:t>
            </a:r>
          </a:p>
          <a:p>
            <a:pPr>
              <a:buFont typeface="Arial" pitchFamily="-111" charset="0"/>
              <a:buChar char="•"/>
              <a:defRPr/>
            </a:pPr>
            <a:r>
              <a:rPr lang="en-US" sz="2400" b="1" dirty="0" smtClean="0">
                <a:solidFill>
                  <a:srgbClr val="708F24"/>
                </a:solidFill>
                <a:ea typeface="ＭＳ Ｐゴシック" pitchFamily="-111" charset="-128"/>
                <a:cs typeface="ＭＳ Ｐゴシック" pitchFamily="-111" charset="-128"/>
              </a:rPr>
              <a:t>Heat waves will likely become longer and more severe</a:t>
            </a:r>
          </a:p>
          <a:p>
            <a:pPr>
              <a:buFont typeface="Arial" pitchFamily="-111" charset="0"/>
              <a:buChar char="•"/>
              <a:defRPr/>
            </a:pPr>
            <a:r>
              <a:rPr lang="en-US" sz="2400" b="1" dirty="0" smtClean="0">
                <a:solidFill>
                  <a:srgbClr val="708F24"/>
                </a:solidFill>
                <a:ea typeface="ＭＳ Ｐゴシック" pitchFamily="-111" charset="-128"/>
                <a:cs typeface="ＭＳ Ｐゴシック" pitchFamily="-111" charset="-128"/>
              </a:rPr>
              <a:t>Droughts are likely to become more frequent and severe in some regions</a:t>
            </a:r>
          </a:p>
          <a:p>
            <a:pPr>
              <a:buFont typeface="Arial" pitchFamily="-111" charset="0"/>
              <a:buChar char="•"/>
              <a:defRPr/>
            </a:pPr>
            <a:r>
              <a:rPr lang="en-US" sz="2400" b="1" dirty="0" smtClean="0">
                <a:solidFill>
                  <a:srgbClr val="708F24"/>
                </a:solidFill>
                <a:ea typeface="ＭＳ Ｐゴシック" pitchFamily="-111" charset="-128"/>
                <a:cs typeface="ＭＳ Ｐゴシック" pitchFamily="-111" charset="-128"/>
              </a:rPr>
              <a:t>Likely increase in severe thunderstorms </a:t>
            </a:r>
            <a:r>
              <a:rPr lang="en-US" sz="2400" b="1" dirty="0" smtClean="0">
                <a:solidFill>
                  <a:srgbClr val="708F24"/>
                </a:solidFill>
                <a:ea typeface="ＭＳ Ｐゴシック" pitchFamily="-111" charset="-128"/>
                <a:cs typeface="ＭＳ Ｐゴシック" pitchFamily="-111" charset="-128"/>
              </a:rPr>
              <a:t>(</a:t>
            </a:r>
            <a:r>
              <a:rPr lang="en-US" sz="2400" b="1" dirty="0" smtClean="0">
                <a:solidFill>
                  <a:srgbClr val="708F24"/>
                </a:solidFill>
                <a:ea typeface="ＭＳ Ｐゴシック" pitchFamily="-111" charset="-128"/>
                <a:cs typeface="ＭＳ Ｐゴシック" pitchFamily="-111" charset="-128"/>
              </a:rPr>
              <a:t>and perhaps in tornadoes).</a:t>
            </a:r>
          </a:p>
          <a:p>
            <a:pPr>
              <a:buFont typeface="Arial" pitchFamily="-111" charset="0"/>
              <a:buChar char="•"/>
              <a:defRPr/>
            </a:pPr>
            <a:r>
              <a:rPr lang="en-US" sz="2400" b="1" dirty="0" smtClean="0">
                <a:solidFill>
                  <a:srgbClr val="708F24"/>
                </a:solidFill>
                <a:ea typeface="ＭＳ Ｐゴシック" pitchFamily="-111" charset="-128"/>
                <a:cs typeface="ＭＳ Ｐゴシック" pitchFamily="-111" charset="-128"/>
              </a:rPr>
              <a:t>Winter storm tracks are shifting </a:t>
            </a:r>
            <a:r>
              <a:rPr lang="en-US" sz="2400" b="1" dirty="0" smtClean="0">
                <a:solidFill>
                  <a:srgbClr val="708F24"/>
                </a:solidFill>
                <a:ea typeface="ＭＳ Ｐゴシック" pitchFamily="-111" charset="-128"/>
                <a:cs typeface="ＭＳ Ｐゴシック" pitchFamily="-111" charset="-128"/>
              </a:rPr>
              <a:t>northward </a:t>
            </a:r>
            <a:r>
              <a:rPr lang="en-US" sz="2400" b="1" dirty="0" smtClean="0">
                <a:solidFill>
                  <a:srgbClr val="708F24"/>
                </a:solidFill>
                <a:ea typeface="ＭＳ Ｐゴシック" pitchFamily="-111" charset="-128"/>
                <a:cs typeface="ＭＳ Ｐゴシック" pitchFamily="-111" charset="-128"/>
              </a:rPr>
              <a:t>and the strongest storms  are </a:t>
            </a:r>
            <a:r>
              <a:rPr lang="en-US" sz="2400" b="1" dirty="0" smtClean="0">
                <a:solidFill>
                  <a:srgbClr val="708F24"/>
                </a:solidFill>
                <a:ea typeface="ＭＳ Ｐゴシック" pitchFamily="-111" charset="-128"/>
                <a:cs typeface="ＭＳ Ｐゴシック" pitchFamily="-111" charset="-128"/>
              </a:rPr>
              <a:t>likely </a:t>
            </a:r>
            <a:r>
              <a:rPr lang="en-US" sz="2400" b="1" dirty="0" smtClean="0">
                <a:solidFill>
                  <a:srgbClr val="708F24"/>
                </a:solidFill>
                <a:ea typeface="ＭＳ Ｐゴシック" pitchFamily="-111" charset="-128"/>
                <a:cs typeface="ＭＳ Ｐゴシック" pitchFamily="-111" charset="-128"/>
              </a:rPr>
              <a:t>to become stronger and more </a:t>
            </a:r>
            <a:r>
              <a:rPr lang="en-US" sz="2400" b="1" dirty="0" smtClean="0">
                <a:solidFill>
                  <a:srgbClr val="708F24"/>
                </a:solidFill>
                <a:ea typeface="ＭＳ Ｐゴシック" pitchFamily="-111" charset="-128"/>
                <a:cs typeface="ＭＳ Ｐゴシック" pitchFamily="-111" charset="-128"/>
              </a:rPr>
              <a:t>frequent</a:t>
            </a:r>
            <a:r>
              <a:rPr lang="en-US" sz="2400" b="1" dirty="0" smtClean="0">
                <a:solidFill>
                  <a:srgbClr val="708F24"/>
                </a:solidFill>
                <a:ea typeface="ＭＳ Ｐゴシック" pitchFamily="-111" charset="-128"/>
                <a:cs typeface="ＭＳ Ｐゴシック" pitchFamily="-111" charset="-128"/>
              </a:rPr>
              <a:t>.</a:t>
            </a:r>
          </a:p>
        </p:txBody>
      </p:sp>
      <p:sp>
        <p:nvSpPr>
          <p:cNvPr id="5" name="TextBox 4"/>
          <p:cNvSpPr txBox="1"/>
          <p:nvPr/>
        </p:nvSpPr>
        <p:spPr>
          <a:xfrm>
            <a:off x="0" y="6550223"/>
            <a:ext cx="1252241" cy="307777"/>
          </a:xfrm>
          <a:prstGeom prst="rect">
            <a:avLst/>
          </a:prstGeom>
          <a:noFill/>
        </p:spPr>
        <p:txBody>
          <a:bodyPr wrap="none" rtlCol="0">
            <a:spAutoFit/>
          </a:bodyPr>
          <a:lstStyle/>
          <a:p>
            <a:r>
              <a:rPr lang="en-US" sz="1400" dirty="0" smtClean="0">
                <a:solidFill>
                  <a:srgbClr val="FF0000"/>
                </a:solidFill>
              </a:rPr>
              <a:t>Don </a:t>
            </a:r>
            <a:r>
              <a:rPr lang="en-US" sz="1400" dirty="0" err="1" smtClean="0">
                <a:solidFill>
                  <a:srgbClr val="FF0000"/>
                </a:solidFill>
              </a:rPr>
              <a:t>Wuebbles</a:t>
            </a:r>
            <a:endParaRPr lang="en-US" sz="1400" dirty="0">
              <a:solidFill>
                <a:srgbClr val="FF0000"/>
              </a:solidFill>
            </a:endParaRPr>
          </a:p>
        </p:txBody>
      </p:sp>
    </p:spTree>
    <p:extLst>
      <p:ext uri="{BB962C8B-B14F-4D97-AF65-F5344CB8AC3E}">
        <p14:creationId xmlns:p14="http://schemas.microsoft.com/office/powerpoint/2010/main" val="1118140984"/>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3" name="Picture 1" descr="Corn yields.tif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2079625"/>
            <a:ext cx="6781800" cy="477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4" name="TextBox 2"/>
          <p:cNvSpPr txBox="1">
            <a:spLocks noChangeArrowheads="1"/>
          </p:cNvSpPr>
          <p:nvPr/>
        </p:nvSpPr>
        <p:spPr bwMode="auto">
          <a:xfrm>
            <a:off x="609600" y="1279525"/>
            <a:ext cx="79390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sz="3200" dirty="0">
                <a:solidFill>
                  <a:srgbClr val="0067AC"/>
                </a:solidFill>
              </a:rPr>
              <a:t>Extreme Events are Usually Detrimental</a:t>
            </a:r>
          </a:p>
        </p:txBody>
      </p:sp>
    </p:spTree>
    <p:extLst>
      <p:ext uri="{BB962C8B-B14F-4D97-AF65-F5344CB8AC3E}">
        <p14:creationId xmlns:p14="http://schemas.microsoft.com/office/powerpoint/2010/main" val="756617533"/>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AP4.3.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05866" y="1169504"/>
            <a:ext cx="4538133" cy="5688496"/>
          </a:xfrm>
          <a:prstGeom prst="rect">
            <a:avLst/>
          </a:prstGeom>
        </p:spPr>
      </p:pic>
      <p:sp>
        <p:nvSpPr>
          <p:cNvPr id="6" name="TextBox 5"/>
          <p:cNvSpPr txBox="1"/>
          <p:nvPr/>
        </p:nvSpPr>
        <p:spPr>
          <a:xfrm>
            <a:off x="0" y="1916669"/>
            <a:ext cx="4453467" cy="3908762"/>
          </a:xfrm>
          <a:prstGeom prst="rect">
            <a:avLst/>
          </a:prstGeom>
          <a:noFill/>
        </p:spPr>
        <p:txBody>
          <a:bodyPr wrap="square" rtlCol="0">
            <a:spAutoFit/>
          </a:bodyPr>
          <a:lstStyle/>
          <a:p>
            <a:r>
              <a:rPr lang="en-US" sz="4000" b="1" dirty="0" smtClean="0">
                <a:solidFill>
                  <a:srgbClr val="0067AC"/>
                </a:solidFill>
              </a:rPr>
              <a:t>Key Messages from </a:t>
            </a:r>
          </a:p>
          <a:p>
            <a:r>
              <a:rPr lang="en-US" sz="4000" b="1" dirty="0" smtClean="0">
                <a:solidFill>
                  <a:srgbClr val="0067AC"/>
                </a:solidFill>
              </a:rPr>
              <a:t>The 2008 USGCRP </a:t>
            </a:r>
          </a:p>
          <a:p>
            <a:r>
              <a:rPr lang="en-US" sz="4000" b="1" dirty="0" smtClean="0">
                <a:solidFill>
                  <a:srgbClr val="0067AC"/>
                </a:solidFill>
              </a:rPr>
              <a:t>Synthesis and</a:t>
            </a:r>
          </a:p>
          <a:p>
            <a:r>
              <a:rPr lang="en-US" sz="4000" b="1" dirty="0" smtClean="0">
                <a:solidFill>
                  <a:srgbClr val="0067AC"/>
                </a:solidFill>
              </a:rPr>
              <a:t>Assessment </a:t>
            </a:r>
          </a:p>
          <a:p>
            <a:r>
              <a:rPr lang="en-US" sz="4000" b="1" dirty="0" smtClean="0">
                <a:solidFill>
                  <a:srgbClr val="0067AC"/>
                </a:solidFill>
              </a:rPr>
              <a:t>Product 4.3</a:t>
            </a:r>
          </a:p>
          <a:p>
            <a:r>
              <a:rPr lang="en-US" sz="2400" b="1" dirty="0" smtClean="0">
                <a:solidFill>
                  <a:srgbClr val="0067AC"/>
                </a:solidFill>
              </a:rPr>
              <a:t>(now being updated by the National Climate Assessment)</a:t>
            </a:r>
            <a:endParaRPr lang="en-US" sz="2400" b="1" dirty="0">
              <a:solidFill>
                <a:srgbClr val="0067AC"/>
              </a:solidFill>
            </a:endParaRPr>
          </a:p>
        </p:txBody>
      </p:sp>
    </p:spTree>
    <p:extLst>
      <p:ext uri="{BB962C8B-B14F-4D97-AF65-F5344CB8AC3E}">
        <p14:creationId xmlns:p14="http://schemas.microsoft.com/office/powerpoint/2010/main" val="3168080494"/>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 y="2015066"/>
            <a:ext cx="8877299" cy="4842934"/>
          </a:xfrm>
        </p:spPr>
        <p:txBody>
          <a:bodyPr>
            <a:noAutofit/>
          </a:bodyPr>
          <a:lstStyle/>
          <a:p>
            <a:r>
              <a:rPr lang="en-US" sz="2000" dirty="0">
                <a:solidFill>
                  <a:srgbClr val="708F24"/>
                </a:solidFill>
              </a:rPr>
              <a:t>Climate changes – temperature increases, increasing CO2 levels, and altered patterns of precipitation – are already affecting U.S. water resources, agriculture, land resources, and biodiversity</a:t>
            </a:r>
            <a:endParaRPr lang="en-US" sz="2000" dirty="0" smtClean="0">
              <a:solidFill>
                <a:srgbClr val="708F24"/>
              </a:solidFill>
            </a:endParaRPr>
          </a:p>
          <a:p>
            <a:pPr algn="ctr"/>
            <a:endParaRPr lang="en-US" sz="1200" dirty="0" smtClean="0">
              <a:solidFill>
                <a:srgbClr val="708F24"/>
              </a:solidFill>
            </a:endParaRPr>
          </a:p>
          <a:p>
            <a:r>
              <a:rPr lang="en-US" sz="2000" dirty="0">
                <a:solidFill>
                  <a:srgbClr val="708F24"/>
                </a:solidFill>
              </a:rPr>
              <a:t>Climate change will continue to have </a:t>
            </a:r>
            <a:r>
              <a:rPr lang="en-US" sz="2000" dirty="0" smtClean="0">
                <a:solidFill>
                  <a:srgbClr val="708F24"/>
                </a:solidFill>
              </a:rPr>
              <a:t>significant </a:t>
            </a:r>
            <a:r>
              <a:rPr lang="en-US" sz="2000" dirty="0">
                <a:solidFill>
                  <a:srgbClr val="708F24"/>
                </a:solidFill>
              </a:rPr>
              <a:t>effects on these resources over the next few decades and </a:t>
            </a:r>
            <a:r>
              <a:rPr lang="en-US" sz="2000" dirty="0" smtClean="0">
                <a:solidFill>
                  <a:srgbClr val="708F24"/>
                </a:solidFill>
              </a:rPr>
              <a:t>beyond</a:t>
            </a:r>
          </a:p>
          <a:p>
            <a:endParaRPr lang="en-US" sz="1200" dirty="0" smtClean="0">
              <a:solidFill>
                <a:srgbClr val="708F24"/>
              </a:solidFill>
            </a:endParaRPr>
          </a:p>
          <a:p>
            <a:r>
              <a:rPr lang="en-US" sz="2000" dirty="0" smtClean="0">
                <a:solidFill>
                  <a:srgbClr val="708F24"/>
                </a:solidFill>
              </a:rPr>
              <a:t>With </a:t>
            </a:r>
            <a:r>
              <a:rPr lang="en-US" sz="2000" dirty="0">
                <a:solidFill>
                  <a:srgbClr val="708F24"/>
                </a:solidFill>
              </a:rPr>
              <a:t>increased CO2 and temperature, the life cycle of grain and oilseed crops will likely progress more rapidly. But, as temperature rises, these crops will increasingly begin to experience failure, especially if climate </a:t>
            </a:r>
            <a:r>
              <a:rPr lang="en-US" sz="2000" dirty="0" smtClean="0">
                <a:solidFill>
                  <a:srgbClr val="708F24"/>
                </a:solidFill>
              </a:rPr>
              <a:t>variability </a:t>
            </a:r>
            <a:r>
              <a:rPr lang="en-US" sz="2000" dirty="0">
                <a:solidFill>
                  <a:srgbClr val="708F24"/>
                </a:solidFill>
              </a:rPr>
              <a:t>increases and precipitation lessens or becomes more variable.</a:t>
            </a:r>
          </a:p>
          <a:p>
            <a:endParaRPr lang="en-US" sz="1200" dirty="0">
              <a:solidFill>
                <a:srgbClr val="708F24"/>
              </a:solidFill>
            </a:endParaRPr>
          </a:p>
          <a:p>
            <a:r>
              <a:rPr lang="en-US" sz="2000" dirty="0" smtClean="0">
                <a:solidFill>
                  <a:srgbClr val="708F24"/>
                </a:solidFill>
              </a:rPr>
              <a:t>The </a:t>
            </a:r>
            <a:r>
              <a:rPr lang="en-US" sz="2000" dirty="0">
                <a:solidFill>
                  <a:srgbClr val="708F24"/>
                </a:solidFill>
              </a:rPr>
              <a:t>marketable yield of many horticultural crops – e.g., tomatoes, onions, fruits – is very likely to be more sensitive to climate change than grain and oilseed crops</a:t>
            </a:r>
            <a:r>
              <a:rPr lang="en-US" sz="2000" dirty="0" smtClean="0">
                <a:solidFill>
                  <a:srgbClr val="708F24"/>
                </a:solidFill>
              </a:rPr>
              <a:t>.</a:t>
            </a:r>
            <a:endParaRPr lang="en-US" sz="2000" dirty="0">
              <a:solidFill>
                <a:srgbClr val="708F24"/>
              </a:solidFill>
            </a:endParaRPr>
          </a:p>
        </p:txBody>
      </p:sp>
      <p:sp>
        <p:nvSpPr>
          <p:cNvPr id="2" name="TextBox 1"/>
          <p:cNvSpPr txBox="1"/>
          <p:nvPr/>
        </p:nvSpPr>
        <p:spPr>
          <a:xfrm>
            <a:off x="287866" y="1286933"/>
            <a:ext cx="8589433" cy="523220"/>
          </a:xfrm>
          <a:prstGeom prst="rect">
            <a:avLst/>
          </a:prstGeom>
          <a:noFill/>
        </p:spPr>
        <p:txBody>
          <a:bodyPr wrap="square" rtlCol="0">
            <a:spAutoFit/>
          </a:bodyPr>
          <a:lstStyle/>
          <a:p>
            <a:pPr algn="ctr"/>
            <a:r>
              <a:rPr lang="en-US" sz="2800" b="1" dirty="0">
                <a:solidFill>
                  <a:srgbClr val="0067AC"/>
                </a:solidFill>
              </a:rPr>
              <a:t>Key Messages from t</a:t>
            </a:r>
            <a:r>
              <a:rPr lang="en-US" sz="2800" b="1" dirty="0" smtClean="0">
                <a:solidFill>
                  <a:srgbClr val="0067AC"/>
                </a:solidFill>
              </a:rPr>
              <a:t>he </a:t>
            </a:r>
            <a:r>
              <a:rPr lang="en-US" sz="2800" b="1" dirty="0">
                <a:solidFill>
                  <a:srgbClr val="0067AC"/>
                </a:solidFill>
              </a:rPr>
              <a:t>2008 USGCRP </a:t>
            </a:r>
            <a:r>
              <a:rPr lang="en-US" sz="2800" b="1" dirty="0" smtClean="0">
                <a:solidFill>
                  <a:srgbClr val="0067AC"/>
                </a:solidFill>
              </a:rPr>
              <a:t>SAP 4.3</a:t>
            </a:r>
            <a:endParaRPr lang="en-US" sz="2800" b="1" dirty="0">
              <a:solidFill>
                <a:srgbClr val="0067AC"/>
              </a:solidFill>
            </a:endParaRPr>
          </a:p>
        </p:txBody>
      </p:sp>
    </p:spTree>
    <p:extLst>
      <p:ext uri="{BB962C8B-B14F-4D97-AF65-F5344CB8AC3E}">
        <p14:creationId xmlns:p14="http://schemas.microsoft.com/office/powerpoint/2010/main" val="2441701853"/>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 y="1998133"/>
            <a:ext cx="8877299" cy="4521200"/>
          </a:xfrm>
        </p:spPr>
        <p:txBody>
          <a:bodyPr>
            <a:normAutofit/>
          </a:bodyPr>
          <a:lstStyle/>
          <a:p>
            <a:r>
              <a:rPr lang="en-US" sz="1600" dirty="0" smtClean="0">
                <a:solidFill>
                  <a:srgbClr val="708F24"/>
                </a:solidFill>
              </a:rPr>
              <a:t>Climate </a:t>
            </a:r>
            <a:r>
              <a:rPr lang="en-US" sz="1600" dirty="0">
                <a:solidFill>
                  <a:srgbClr val="708F24"/>
                </a:solidFill>
              </a:rPr>
              <a:t>change is likely to lead to a </a:t>
            </a:r>
            <a:r>
              <a:rPr lang="en-US" sz="1600" dirty="0" smtClean="0">
                <a:solidFill>
                  <a:srgbClr val="708F24"/>
                </a:solidFill>
              </a:rPr>
              <a:t>northward </a:t>
            </a:r>
            <a:r>
              <a:rPr lang="en-US" sz="1600" dirty="0">
                <a:solidFill>
                  <a:srgbClr val="708F24"/>
                </a:solidFill>
              </a:rPr>
              <a:t>migration of weeds. Many weeds respond more positively to increasing CO2 than most cash crops, particularly C3 “invasive” weeds. Recent research also suggests that glyphosate, the most widely used herbicide in the United States, loses its efficacy on weeds grown at the increased CO2 levels likely in the coming decades.</a:t>
            </a:r>
          </a:p>
          <a:p>
            <a:endParaRPr lang="en-US" sz="1400" dirty="0">
              <a:solidFill>
                <a:srgbClr val="708F24"/>
              </a:solidFill>
            </a:endParaRPr>
          </a:p>
          <a:p>
            <a:r>
              <a:rPr lang="en-US" sz="1600" dirty="0" smtClean="0">
                <a:solidFill>
                  <a:srgbClr val="708F24"/>
                </a:solidFill>
              </a:rPr>
              <a:t>Disease </a:t>
            </a:r>
            <a:r>
              <a:rPr lang="en-US" sz="1600" dirty="0">
                <a:solidFill>
                  <a:srgbClr val="708F24"/>
                </a:solidFill>
              </a:rPr>
              <a:t>pressure on crops </a:t>
            </a:r>
            <a:r>
              <a:rPr lang="en-US" sz="1600" dirty="0" smtClean="0">
                <a:solidFill>
                  <a:srgbClr val="708F24"/>
                </a:solidFill>
              </a:rPr>
              <a:t>will </a:t>
            </a:r>
            <a:r>
              <a:rPr lang="en-US" sz="1600" dirty="0">
                <a:solidFill>
                  <a:srgbClr val="708F24"/>
                </a:solidFill>
              </a:rPr>
              <a:t>likely increase with earlier springs and warmer winters, which will </a:t>
            </a:r>
            <a:r>
              <a:rPr lang="en-US" sz="1600" dirty="0" smtClean="0">
                <a:solidFill>
                  <a:srgbClr val="708F24"/>
                </a:solidFill>
              </a:rPr>
              <a:t>allow </a:t>
            </a:r>
            <a:r>
              <a:rPr lang="en-US" sz="1600" dirty="0">
                <a:solidFill>
                  <a:srgbClr val="708F24"/>
                </a:solidFill>
              </a:rPr>
              <a:t>proliferation and higher survival rates of pathogens and parasites. Regional variation in warming and changes in rainfall will also affect spatial and temporal distribution of disease</a:t>
            </a:r>
            <a:r>
              <a:rPr lang="en-US" sz="1600" dirty="0" smtClean="0">
                <a:solidFill>
                  <a:srgbClr val="708F24"/>
                </a:solidFill>
              </a:rPr>
              <a:t>.</a:t>
            </a:r>
          </a:p>
          <a:p>
            <a:endParaRPr lang="en-US" sz="1400" dirty="0" smtClean="0">
              <a:solidFill>
                <a:srgbClr val="708F24"/>
              </a:solidFill>
            </a:endParaRPr>
          </a:p>
          <a:p>
            <a:r>
              <a:rPr lang="en-US" sz="1600" dirty="0" smtClean="0">
                <a:solidFill>
                  <a:srgbClr val="708F24"/>
                </a:solidFill>
              </a:rPr>
              <a:t>Projected </a:t>
            </a:r>
            <a:r>
              <a:rPr lang="en-US" sz="1600" dirty="0">
                <a:solidFill>
                  <a:srgbClr val="708F24"/>
                </a:solidFill>
              </a:rPr>
              <a:t>increases in temperature and a lengthening of the growing season will likely extend forage production into late fall and early spring, thereby decreasing need for winter season forage reserves. However, these benefits will very likely be affected by regional variations in water availability.</a:t>
            </a:r>
          </a:p>
          <a:p>
            <a:endParaRPr lang="en-US" sz="1400" dirty="0">
              <a:solidFill>
                <a:srgbClr val="708F24"/>
              </a:solidFill>
            </a:endParaRPr>
          </a:p>
          <a:p>
            <a:r>
              <a:rPr lang="en-US" sz="1600" dirty="0" smtClean="0">
                <a:solidFill>
                  <a:srgbClr val="708F24"/>
                </a:solidFill>
              </a:rPr>
              <a:t>Climate </a:t>
            </a:r>
            <a:r>
              <a:rPr lang="en-US" sz="1600" dirty="0">
                <a:solidFill>
                  <a:srgbClr val="708F24"/>
                </a:solidFill>
              </a:rPr>
              <a:t>change-induced shifts in plant </a:t>
            </a:r>
            <a:r>
              <a:rPr lang="en-US" sz="1600" dirty="0" smtClean="0">
                <a:solidFill>
                  <a:srgbClr val="708F24"/>
                </a:solidFill>
              </a:rPr>
              <a:t>species </a:t>
            </a:r>
            <a:r>
              <a:rPr lang="en-US" sz="1600" dirty="0">
                <a:solidFill>
                  <a:srgbClr val="708F24"/>
                </a:solidFill>
              </a:rPr>
              <a:t>are already under way in rangelands. Establishment of perennial herbaceous species is reducing soil water availability early in the growing season. </a:t>
            </a:r>
          </a:p>
        </p:txBody>
      </p:sp>
      <p:sp>
        <p:nvSpPr>
          <p:cNvPr id="4" name="TextBox 3"/>
          <p:cNvSpPr txBox="1"/>
          <p:nvPr/>
        </p:nvSpPr>
        <p:spPr>
          <a:xfrm>
            <a:off x="287866" y="1286933"/>
            <a:ext cx="8589433" cy="523220"/>
          </a:xfrm>
          <a:prstGeom prst="rect">
            <a:avLst/>
          </a:prstGeom>
          <a:noFill/>
        </p:spPr>
        <p:txBody>
          <a:bodyPr wrap="square" rtlCol="0">
            <a:spAutoFit/>
          </a:bodyPr>
          <a:lstStyle/>
          <a:p>
            <a:pPr algn="ctr"/>
            <a:r>
              <a:rPr lang="en-US" sz="2800" b="1" dirty="0">
                <a:solidFill>
                  <a:srgbClr val="0067AC"/>
                </a:solidFill>
              </a:rPr>
              <a:t>Key Messages from t</a:t>
            </a:r>
            <a:r>
              <a:rPr lang="en-US" sz="2800" b="1" dirty="0" smtClean="0">
                <a:solidFill>
                  <a:srgbClr val="0067AC"/>
                </a:solidFill>
              </a:rPr>
              <a:t>he </a:t>
            </a:r>
            <a:r>
              <a:rPr lang="en-US" sz="2800" b="1" dirty="0">
                <a:solidFill>
                  <a:srgbClr val="0067AC"/>
                </a:solidFill>
              </a:rPr>
              <a:t>2008 USGCRP </a:t>
            </a:r>
            <a:r>
              <a:rPr lang="en-US" sz="2800" b="1" dirty="0" smtClean="0">
                <a:solidFill>
                  <a:srgbClr val="0067AC"/>
                </a:solidFill>
              </a:rPr>
              <a:t>SAP 4.3</a:t>
            </a:r>
            <a:endParaRPr lang="en-US" sz="2800" b="1" dirty="0">
              <a:solidFill>
                <a:srgbClr val="0067AC"/>
              </a:solidFill>
            </a:endParaRPr>
          </a:p>
        </p:txBody>
      </p:sp>
    </p:spTree>
    <p:extLst>
      <p:ext uri="{BB962C8B-B14F-4D97-AF65-F5344CB8AC3E}">
        <p14:creationId xmlns:p14="http://schemas.microsoft.com/office/powerpoint/2010/main" val="2552585834"/>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owing Season and Frost day.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8260" y="1913467"/>
            <a:ext cx="6515739" cy="4978399"/>
          </a:xfrm>
          <a:prstGeom prst="rect">
            <a:avLst/>
          </a:prstGeom>
        </p:spPr>
      </p:pic>
      <p:sp>
        <p:nvSpPr>
          <p:cNvPr id="2" name="TextBox 1"/>
          <p:cNvSpPr txBox="1"/>
          <p:nvPr/>
        </p:nvSpPr>
        <p:spPr>
          <a:xfrm>
            <a:off x="287867" y="1202267"/>
            <a:ext cx="8212666" cy="584776"/>
          </a:xfrm>
          <a:prstGeom prst="rect">
            <a:avLst/>
          </a:prstGeom>
          <a:noFill/>
        </p:spPr>
        <p:txBody>
          <a:bodyPr wrap="square" rtlCol="0">
            <a:spAutoFit/>
          </a:bodyPr>
          <a:lstStyle/>
          <a:p>
            <a:pPr algn="ctr"/>
            <a:r>
              <a:rPr lang="en-US" sz="3200" b="1" dirty="0" smtClean="0">
                <a:solidFill>
                  <a:srgbClr val="0067AC"/>
                </a:solidFill>
              </a:rPr>
              <a:t>Changes in Climate Relevant to Plant Stress</a:t>
            </a:r>
            <a:endParaRPr lang="en-US" sz="3200" b="1" dirty="0">
              <a:solidFill>
                <a:srgbClr val="0067AC"/>
              </a:solidFill>
            </a:endParaRPr>
          </a:p>
        </p:txBody>
      </p:sp>
    </p:spTree>
    <p:extLst>
      <p:ext uri="{BB962C8B-B14F-4D97-AF65-F5344CB8AC3E}">
        <p14:creationId xmlns:p14="http://schemas.microsoft.com/office/powerpoint/2010/main" val="571656967"/>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1" name="Picture 3" descr="Failure points.tif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1288" y="4063471"/>
            <a:ext cx="6610350" cy="2794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2" name="Picture 6" descr="8-Human Health-pg-90_top copy"/>
          <p:cNvPicPr>
            <a:picLocks noChangeAspect="1"/>
          </p:cNvPicPr>
          <p:nvPr/>
        </p:nvPicPr>
        <p:blipFill>
          <a:blip r:embed="rId4">
            <a:extLst>
              <a:ext uri="{28A0092B-C50C-407E-A947-70E740481C1C}">
                <a14:useLocalDpi xmlns:a14="http://schemas.microsoft.com/office/drawing/2010/main" val="0"/>
              </a:ext>
            </a:extLst>
          </a:blip>
          <a:srcRect l="5556" t="2225" r="5556" b="22139"/>
          <a:stretch>
            <a:fillRect/>
          </a:stretch>
        </p:blipFill>
        <p:spPr bwMode="auto">
          <a:xfrm>
            <a:off x="6934200" y="2037151"/>
            <a:ext cx="2057400" cy="4800211"/>
          </a:xfrm>
          <a:prstGeom prst="rect">
            <a:avLst/>
          </a:prstGeom>
          <a:noFill/>
          <a:ln w="9525">
            <a:solidFill>
              <a:srgbClr val="A5A5A5"/>
            </a:solidFill>
            <a:miter lim="800000"/>
            <a:headEnd/>
            <a:tailEnd/>
          </a:ln>
          <a:effectLst>
            <a:outerShdw dist="35921" dir="2700000" algn="tl" rotWithShape="0">
              <a:srgbClr val="808080">
                <a:alpha val="39998"/>
              </a:srgbClr>
            </a:outerShdw>
          </a:effectLst>
          <a:extLst>
            <a:ext uri="{909E8E84-426E-40dd-AFC4-6F175D3DCCD1}">
              <a14:hiddenFill xmlns:a14="http://schemas.microsoft.com/office/drawing/2010/main">
                <a:solidFill>
                  <a:srgbClr val="FFFFFF"/>
                </a:solidFill>
              </a14:hiddenFill>
            </a:ext>
          </a:extLst>
        </p:spPr>
      </p:pic>
      <p:sp>
        <p:nvSpPr>
          <p:cNvPr id="66563" name="TextBox 1"/>
          <p:cNvSpPr txBox="1">
            <a:spLocks noChangeArrowheads="1"/>
          </p:cNvSpPr>
          <p:nvPr/>
        </p:nvSpPr>
        <p:spPr bwMode="auto">
          <a:xfrm>
            <a:off x="270933" y="2217207"/>
            <a:ext cx="60198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sz="1800" dirty="0">
                <a:solidFill>
                  <a:srgbClr val="708F24"/>
                </a:solidFill>
              </a:rPr>
              <a:t>Rising daily maximum temperatures increase the likelihood of extended periods with temperatures above the failure point for reproduction (grain production)</a:t>
            </a:r>
          </a:p>
        </p:txBody>
      </p:sp>
      <p:sp>
        <p:nvSpPr>
          <p:cNvPr id="66564" name="TextBox 2"/>
          <p:cNvSpPr txBox="1">
            <a:spLocks noChangeArrowheads="1"/>
          </p:cNvSpPr>
          <p:nvPr/>
        </p:nvSpPr>
        <p:spPr bwMode="auto">
          <a:xfrm>
            <a:off x="270932" y="1329265"/>
            <a:ext cx="648070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dirty="0">
                <a:solidFill>
                  <a:srgbClr val="43895E"/>
                </a:solidFill>
              </a:rPr>
              <a:t>Crop Yield and Grain Quality are Compromised by Temperature Increase</a:t>
            </a:r>
          </a:p>
        </p:txBody>
      </p:sp>
      <p:sp>
        <p:nvSpPr>
          <p:cNvPr id="66565" name="TextBox 5"/>
          <p:cNvSpPr txBox="1">
            <a:spLocks noChangeArrowheads="1"/>
          </p:cNvSpPr>
          <p:nvPr/>
        </p:nvSpPr>
        <p:spPr bwMode="auto">
          <a:xfrm>
            <a:off x="270933" y="3417357"/>
            <a:ext cx="5943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sz="1800" dirty="0">
                <a:solidFill>
                  <a:srgbClr val="708F24"/>
                </a:solidFill>
              </a:rPr>
              <a:t>Rising nighttime </a:t>
            </a:r>
            <a:r>
              <a:rPr lang="en-US" sz="1800" dirty="0" smtClean="0">
                <a:solidFill>
                  <a:srgbClr val="708F24"/>
                </a:solidFill>
              </a:rPr>
              <a:t>temperatures (</a:t>
            </a:r>
            <a:r>
              <a:rPr lang="en-US" sz="1800" baseline="30000" dirty="0" err="1" smtClean="0">
                <a:solidFill>
                  <a:srgbClr val="708F24"/>
                </a:solidFill>
              </a:rPr>
              <a:t>o</a:t>
            </a:r>
            <a:r>
              <a:rPr lang="en-US" sz="1800" dirty="0" err="1" smtClean="0">
                <a:solidFill>
                  <a:srgbClr val="708F24"/>
                </a:solidFill>
              </a:rPr>
              <a:t>F</a:t>
            </a:r>
            <a:r>
              <a:rPr lang="en-US" sz="1800" dirty="0" smtClean="0">
                <a:solidFill>
                  <a:srgbClr val="708F24"/>
                </a:solidFill>
              </a:rPr>
              <a:t>) </a:t>
            </a:r>
            <a:r>
              <a:rPr lang="en-US" sz="1800" dirty="0">
                <a:solidFill>
                  <a:srgbClr val="708F24"/>
                </a:solidFill>
              </a:rPr>
              <a:t>decrease the quality of grain (corn)</a:t>
            </a:r>
          </a:p>
        </p:txBody>
      </p:sp>
      <p:sp>
        <p:nvSpPr>
          <p:cNvPr id="7" name="Oval 6"/>
          <p:cNvSpPr/>
          <p:nvPr/>
        </p:nvSpPr>
        <p:spPr>
          <a:xfrm>
            <a:off x="5715000" y="4021137"/>
            <a:ext cx="990600" cy="2836863"/>
          </a:xfrm>
          <a:prstGeom prst="ellipse">
            <a:avLst/>
          </a:prstGeom>
          <a:noFill/>
          <a:ln w="5715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6567" name="TextBox 3"/>
          <p:cNvSpPr txBox="1">
            <a:spLocks noChangeArrowheads="1"/>
          </p:cNvSpPr>
          <p:nvPr/>
        </p:nvSpPr>
        <p:spPr bwMode="auto">
          <a:xfrm>
            <a:off x="6934200" y="1518709"/>
            <a:ext cx="20081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sz="1400" dirty="0"/>
              <a:t>Days/</a:t>
            </a:r>
            <a:r>
              <a:rPr lang="en-US" sz="1400" dirty="0" err="1"/>
              <a:t>Yr</a:t>
            </a:r>
            <a:r>
              <a:rPr lang="en-US" sz="1400" dirty="0"/>
              <a:t> with T&gt;100</a:t>
            </a:r>
            <a:r>
              <a:rPr lang="en-US" sz="1400" baseline="30000" dirty="0"/>
              <a:t>o</a:t>
            </a:r>
            <a:r>
              <a:rPr lang="en-US" sz="1400" dirty="0"/>
              <a:t>F</a:t>
            </a:r>
          </a:p>
        </p:txBody>
      </p:sp>
    </p:spTree>
    <p:extLst>
      <p:ext uri="{BB962C8B-B14F-4D97-AF65-F5344CB8AC3E}">
        <p14:creationId xmlns:p14="http://schemas.microsoft.com/office/powerpoint/2010/main" val="3720676641"/>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ee Temp effect.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500966"/>
            <a:ext cx="9144000" cy="1629818"/>
          </a:xfrm>
          <a:prstGeom prst="rect">
            <a:avLst/>
          </a:prstGeom>
        </p:spPr>
      </p:pic>
      <p:sp>
        <p:nvSpPr>
          <p:cNvPr id="5" name="TextBox 4"/>
          <p:cNvSpPr txBox="1"/>
          <p:nvPr/>
        </p:nvSpPr>
        <p:spPr>
          <a:xfrm>
            <a:off x="287866" y="1354667"/>
            <a:ext cx="8703733" cy="1569660"/>
          </a:xfrm>
          <a:prstGeom prst="rect">
            <a:avLst/>
          </a:prstGeom>
          <a:noFill/>
        </p:spPr>
        <p:txBody>
          <a:bodyPr wrap="square" rtlCol="0">
            <a:spAutoFit/>
          </a:bodyPr>
          <a:lstStyle/>
          <a:p>
            <a:pPr algn="ctr"/>
            <a:r>
              <a:rPr lang="en-US" sz="3200" b="1" dirty="0" smtClean="0">
                <a:solidFill>
                  <a:srgbClr val="0067AC"/>
                </a:solidFill>
              </a:rPr>
              <a:t>Percent Changes in Crop Yield with </a:t>
            </a:r>
          </a:p>
          <a:p>
            <a:pPr algn="ctr"/>
            <a:r>
              <a:rPr lang="en-US" sz="3200" b="1" dirty="0" smtClean="0">
                <a:solidFill>
                  <a:srgbClr val="0067AC"/>
                </a:solidFill>
              </a:rPr>
              <a:t>Projected Changes in Annual Mean Temperature</a:t>
            </a:r>
          </a:p>
          <a:p>
            <a:pPr algn="ctr"/>
            <a:r>
              <a:rPr lang="en-US" sz="3200" b="1" dirty="0" smtClean="0">
                <a:solidFill>
                  <a:srgbClr val="0067AC"/>
                </a:solidFill>
              </a:rPr>
              <a:t>(not water or nutrient limited)</a:t>
            </a:r>
            <a:endParaRPr lang="en-US" sz="3200" b="1" dirty="0">
              <a:solidFill>
                <a:srgbClr val="0067AC"/>
              </a:solidFill>
            </a:endParaRPr>
          </a:p>
        </p:txBody>
      </p:sp>
      <p:sp>
        <p:nvSpPr>
          <p:cNvPr id="6" name="TextBox 5"/>
          <p:cNvSpPr txBox="1"/>
          <p:nvPr/>
        </p:nvSpPr>
        <p:spPr>
          <a:xfrm>
            <a:off x="118533" y="6334780"/>
            <a:ext cx="9025467" cy="523220"/>
          </a:xfrm>
          <a:prstGeom prst="rect">
            <a:avLst/>
          </a:prstGeom>
          <a:noFill/>
        </p:spPr>
        <p:txBody>
          <a:bodyPr wrap="square" rtlCol="0">
            <a:spAutoFit/>
          </a:bodyPr>
          <a:lstStyle/>
          <a:p>
            <a:r>
              <a:rPr lang="en-US" sz="1400" dirty="0">
                <a:solidFill>
                  <a:srgbClr val="708F24"/>
                </a:solidFill>
              </a:rPr>
              <a:t>Lee, J., S. </a:t>
            </a:r>
            <a:r>
              <a:rPr lang="en-US" sz="1400" dirty="0" err="1">
                <a:solidFill>
                  <a:srgbClr val="708F24"/>
                </a:solidFill>
              </a:rPr>
              <a:t>DeGryze</a:t>
            </a:r>
            <a:r>
              <a:rPr lang="en-US" sz="1400" dirty="0">
                <a:solidFill>
                  <a:srgbClr val="708F24"/>
                </a:solidFill>
              </a:rPr>
              <a:t>, and J. Six. 2011. Effect of climate change on field crop production in the California’s Central Valley. Climatic Change. 109(</a:t>
            </a:r>
            <a:r>
              <a:rPr lang="en-US" sz="1400" dirty="0" err="1">
                <a:solidFill>
                  <a:srgbClr val="708F24"/>
                </a:solidFill>
              </a:rPr>
              <a:t>Suppl</a:t>
            </a:r>
            <a:r>
              <a:rPr lang="en-US" sz="1400" dirty="0">
                <a:solidFill>
                  <a:srgbClr val="708F24"/>
                </a:solidFill>
              </a:rPr>
              <a:t>):S335-</a:t>
            </a:r>
            <a:r>
              <a:rPr lang="en-US" sz="1400" dirty="0" smtClean="0">
                <a:solidFill>
                  <a:srgbClr val="708F24"/>
                </a:solidFill>
              </a:rPr>
              <a:t>S353</a:t>
            </a:r>
            <a:endParaRPr lang="en-US" sz="1400" dirty="0">
              <a:solidFill>
                <a:srgbClr val="708F24"/>
              </a:solidFill>
            </a:endParaRPr>
          </a:p>
        </p:txBody>
      </p:sp>
      <p:sp>
        <p:nvSpPr>
          <p:cNvPr id="7" name="TextBox 6"/>
          <p:cNvSpPr txBox="1"/>
          <p:nvPr/>
        </p:nvSpPr>
        <p:spPr>
          <a:xfrm>
            <a:off x="1693333" y="5423172"/>
            <a:ext cx="5621867" cy="584776"/>
          </a:xfrm>
          <a:prstGeom prst="rect">
            <a:avLst/>
          </a:prstGeom>
          <a:noFill/>
        </p:spPr>
        <p:txBody>
          <a:bodyPr wrap="square" rtlCol="0">
            <a:spAutoFit/>
          </a:bodyPr>
          <a:lstStyle/>
          <a:p>
            <a:pPr algn="ctr"/>
            <a:r>
              <a:rPr lang="en-US" sz="3200" b="1" dirty="0" smtClean="0">
                <a:solidFill>
                  <a:srgbClr val="708F24"/>
                </a:solidFill>
              </a:rPr>
              <a:t>California Central Valley</a:t>
            </a:r>
            <a:endParaRPr lang="en-US" sz="3200" b="1" dirty="0">
              <a:solidFill>
                <a:srgbClr val="708F24"/>
              </a:solidFill>
            </a:endParaRPr>
          </a:p>
        </p:txBody>
      </p:sp>
    </p:spTree>
    <p:extLst>
      <p:ext uri="{BB962C8B-B14F-4D97-AF65-F5344CB8AC3E}">
        <p14:creationId xmlns:p14="http://schemas.microsoft.com/office/powerpoint/2010/main" val="444529835"/>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smtClean="0"/>
              <a:t>Outline</a:t>
            </a:r>
            <a:endParaRPr lang="en-US" sz="4400" dirty="0"/>
          </a:p>
        </p:txBody>
      </p:sp>
      <p:sp>
        <p:nvSpPr>
          <p:cNvPr id="3" name="Content Placeholder 2"/>
          <p:cNvSpPr>
            <a:spLocks noGrp="1"/>
          </p:cNvSpPr>
          <p:nvPr>
            <p:ph idx="1"/>
          </p:nvPr>
        </p:nvSpPr>
        <p:spPr>
          <a:xfrm>
            <a:off x="778935" y="2815167"/>
            <a:ext cx="7687732" cy="3331633"/>
          </a:xfrm>
        </p:spPr>
        <p:txBody>
          <a:bodyPr>
            <a:noAutofit/>
          </a:bodyPr>
          <a:lstStyle/>
          <a:p>
            <a:pPr marL="457200" indent="-457200">
              <a:buFont typeface="Arial"/>
              <a:buChar char="•"/>
            </a:pPr>
            <a:r>
              <a:rPr lang="en-US" dirty="0" smtClean="0">
                <a:solidFill>
                  <a:srgbClr val="708F24"/>
                </a:solidFill>
              </a:rPr>
              <a:t>Scientific evidence for global climate change</a:t>
            </a:r>
          </a:p>
          <a:p>
            <a:pPr marL="457200" indent="-457200">
              <a:buFont typeface="Arial"/>
              <a:buChar char="•"/>
            </a:pPr>
            <a:r>
              <a:rPr lang="en-US" dirty="0" smtClean="0">
                <a:solidFill>
                  <a:srgbClr val="708F24"/>
                </a:solidFill>
              </a:rPr>
              <a:t>Projected changes in US climate</a:t>
            </a:r>
          </a:p>
          <a:p>
            <a:pPr marL="457200" indent="-457200">
              <a:buFont typeface="Arial"/>
              <a:buChar char="•"/>
            </a:pPr>
            <a:r>
              <a:rPr lang="en-US" dirty="0" smtClean="0">
                <a:solidFill>
                  <a:srgbClr val="708F24"/>
                </a:solidFill>
              </a:rPr>
              <a:t>Changes of importance to agricultural plants</a:t>
            </a:r>
          </a:p>
          <a:p>
            <a:pPr marL="457200" indent="-457200">
              <a:buFont typeface="Arial"/>
              <a:buChar char="•"/>
            </a:pPr>
            <a:r>
              <a:rPr lang="en-US" dirty="0" smtClean="0">
                <a:solidFill>
                  <a:srgbClr val="708F24"/>
                </a:solidFill>
              </a:rPr>
              <a:t>Recent trends in Iowa’s climate and producer adaptation</a:t>
            </a:r>
          </a:p>
          <a:p>
            <a:pPr marL="457200" indent="-457200">
              <a:buFont typeface="Arial"/>
              <a:buChar char="•"/>
            </a:pPr>
            <a:r>
              <a:rPr lang="en-US" dirty="0" smtClean="0">
                <a:solidFill>
                  <a:srgbClr val="708F24"/>
                </a:solidFill>
              </a:rPr>
              <a:t>What about the future:  droughts or floods?</a:t>
            </a:r>
            <a:endParaRPr lang="en-US" dirty="0" smtClean="0">
              <a:solidFill>
                <a:srgbClr val="708F24"/>
              </a:solidFill>
            </a:endParaRPr>
          </a:p>
        </p:txBody>
      </p:sp>
    </p:spTree>
    <p:extLst>
      <p:ext uri="{BB962C8B-B14F-4D97-AF65-F5344CB8AC3E}">
        <p14:creationId xmlns:p14="http://schemas.microsoft.com/office/powerpoint/2010/main" val="80070631"/>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lif yields.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2210" y="1151468"/>
            <a:ext cx="6101790" cy="5706532"/>
          </a:xfrm>
          <a:prstGeom prst="rect">
            <a:avLst/>
          </a:prstGeom>
        </p:spPr>
      </p:pic>
      <p:sp>
        <p:nvSpPr>
          <p:cNvPr id="5" name="TextBox 4"/>
          <p:cNvSpPr txBox="1"/>
          <p:nvPr/>
        </p:nvSpPr>
        <p:spPr>
          <a:xfrm>
            <a:off x="155076" y="6113496"/>
            <a:ext cx="5774267" cy="738664"/>
          </a:xfrm>
          <a:prstGeom prst="rect">
            <a:avLst/>
          </a:prstGeom>
          <a:noFill/>
        </p:spPr>
        <p:txBody>
          <a:bodyPr wrap="square" rtlCol="0">
            <a:spAutoFit/>
          </a:bodyPr>
          <a:lstStyle/>
          <a:p>
            <a:r>
              <a:rPr lang="en-US" sz="1400" dirty="0"/>
              <a:t>Lee, J., S. </a:t>
            </a:r>
            <a:r>
              <a:rPr lang="en-US" sz="1400" dirty="0" err="1"/>
              <a:t>DeGryze</a:t>
            </a:r>
            <a:r>
              <a:rPr lang="en-US" sz="1400" dirty="0"/>
              <a:t>, and J. Six. 2011. Effect of climate change on field crop production in the California’s Central Valley. Climatic Change. 109(</a:t>
            </a:r>
            <a:r>
              <a:rPr lang="en-US" sz="1400" dirty="0" err="1"/>
              <a:t>Suppl</a:t>
            </a:r>
            <a:r>
              <a:rPr lang="en-US" sz="1400" dirty="0"/>
              <a:t>):S335-</a:t>
            </a:r>
            <a:r>
              <a:rPr lang="en-US" sz="1400" dirty="0" smtClean="0"/>
              <a:t>S353</a:t>
            </a:r>
            <a:endParaRPr lang="en-US" sz="1400" dirty="0"/>
          </a:p>
        </p:txBody>
      </p:sp>
      <p:sp>
        <p:nvSpPr>
          <p:cNvPr id="6" name="TextBox 5"/>
          <p:cNvSpPr txBox="1"/>
          <p:nvPr/>
        </p:nvSpPr>
        <p:spPr>
          <a:xfrm>
            <a:off x="0" y="1761067"/>
            <a:ext cx="2855944" cy="1569660"/>
          </a:xfrm>
          <a:prstGeom prst="rect">
            <a:avLst/>
          </a:prstGeom>
          <a:noFill/>
        </p:spPr>
        <p:txBody>
          <a:bodyPr wrap="square" rtlCol="0">
            <a:spAutoFit/>
          </a:bodyPr>
          <a:lstStyle/>
          <a:p>
            <a:r>
              <a:rPr lang="en-US" sz="3200" b="1" dirty="0" smtClean="0">
                <a:solidFill>
                  <a:srgbClr val="0067AC"/>
                </a:solidFill>
              </a:rPr>
              <a:t>Projected Yield Changes for California Crops</a:t>
            </a:r>
            <a:endParaRPr lang="en-US" sz="3200" b="1" dirty="0">
              <a:solidFill>
                <a:srgbClr val="0067AC"/>
              </a:solidFill>
            </a:endParaRPr>
          </a:p>
        </p:txBody>
      </p:sp>
      <p:sp>
        <p:nvSpPr>
          <p:cNvPr id="7" name="TextBox 6"/>
          <p:cNvSpPr txBox="1"/>
          <p:nvPr/>
        </p:nvSpPr>
        <p:spPr>
          <a:xfrm>
            <a:off x="321733" y="3725333"/>
            <a:ext cx="3708400" cy="1754327"/>
          </a:xfrm>
          <a:prstGeom prst="rect">
            <a:avLst/>
          </a:prstGeom>
          <a:noFill/>
        </p:spPr>
        <p:txBody>
          <a:bodyPr wrap="square" rtlCol="0">
            <a:spAutoFit/>
          </a:bodyPr>
          <a:lstStyle/>
          <a:p>
            <a:r>
              <a:rPr lang="en-US" b="1" dirty="0" smtClean="0">
                <a:solidFill>
                  <a:srgbClr val="708F24"/>
                </a:solidFill>
              </a:rPr>
              <a:t>Simulations using the DAYCENT </a:t>
            </a:r>
            <a:r>
              <a:rPr lang="en-US" b="1" dirty="0">
                <a:solidFill>
                  <a:srgbClr val="708F24"/>
                </a:solidFill>
              </a:rPr>
              <a:t>model while ensuring water supplies and nutrients were maintained at adequate </a:t>
            </a:r>
            <a:r>
              <a:rPr lang="en-US" b="1" dirty="0" smtClean="0">
                <a:solidFill>
                  <a:srgbClr val="708F24"/>
                </a:solidFill>
              </a:rPr>
              <a:t>levels under low (B1) and medium-high (A2) emissions scenarios. </a:t>
            </a:r>
            <a:endParaRPr lang="en-US" b="1" dirty="0">
              <a:solidFill>
                <a:srgbClr val="708F24"/>
              </a:solidFill>
            </a:endParaRPr>
          </a:p>
        </p:txBody>
      </p:sp>
    </p:spTree>
    <p:extLst>
      <p:ext uri="{BB962C8B-B14F-4D97-AF65-F5344CB8AC3E}">
        <p14:creationId xmlns:p14="http://schemas.microsoft.com/office/powerpoint/2010/main" val="1092604375"/>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7867" y="1202267"/>
            <a:ext cx="8212666" cy="584776"/>
          </a:xfrm>
          <a:prstGeom prst="rect">
            <a:avLst/>
          </a:prstGeom>
          <a:noFill/>
        </p:spPr>
        <p:txBody>
          <a:bodyPr wrap="square" rtlCol="0">
            <a:spAutoFit/>
          </a:bodyPr>
          <a:lstStyle/>
          <a:p>
            <a:pPr algn="ctr"/>
            <a:r>
              <a:rPr lang="en-US" sz="3200" b="1" dirty="0" smtClean="0">
                <a:solidFill>
                  <a:srgbClr val="0067AC"/>
                </a:solidFill>
              </a:rPr>
              <a:t>Changes in Climate Relevant to Plant Stress</a:t>
            </a:r>
            <a:endParaRPr lang="en-US" sz="3200" b="1" dirty="0">
              <a:solidFill>
                <a:srgbClr val="0067AC"/>
              </a:solidFill>
            </a:endParaRPr>
          </a:p>
        </p:txBody>
      </p:sp>
      <p:pic>
        <p:nvPicPr>
          <p:cNvPr id="5" name="Picture 4"/>
          <p:cNvPicPr/>
          <p:nvPr/>
        </p:nvPicPr>
        <p:blipFill>
          <a:blip r:embed="rId2">
            <a:extLst>
              <a:ext uri="{28A0092B-C50C-407E-A947-70E740481C1C}">
                <a14:useLocalDpi xmlns:a14="http://schemas.microsoft.com/office/drawing/2010/main" val="0"/>
              </a:ext>
            </a:extLst>
          </a:blip>
          <a:stretch>
            <a:fillRect/>
          </a:stretch>
        </p:blipFill>
        <p:spPr>
          <a:xfrm>
            <a:off x="3810001" y="1787043"/>
            <a:ext cx="5334000" cy="5070957"/>
          </a:xfrm>
          <a:prstGeom prst="rect">
            <a:avLst/>
          </a:prstGeom>
        </p:spPr>
      </p:pic>
      <p:sp>
        <p:nvSpPr>
          <p:cNvPr id="3" name="TextBox 2"/>
          <p:cNvSpPr txBox="1"/>
          <p:nvPr/>
        </p:nvSpPr>
        <p:spPr>
          <a:xfrm>
            <a:off x="491069" y="3190346"/>
            <a:ext cx="3031066" cy="3139321"/>
          </a:xfrm>
          <a:prstGeom prst="rect">
            <a:avLst/>
          </a:prstGeom>
          <a:noFill/>
        </p:spPr>
        <p:txBody>
          <a:bodyPr wrap="square" rtlCol="0">
            <a:spAutoFit/>
          </a:bodyPr>
          <a:lstStyle/>
          <a:p>
            <a:r>
              <a:rPr lang="en-US" dirty="0" smtClean="0">
                <a:solidFill>
                  <a:srgbClr val="708F24"/>
                </a:solidFill>
              </a:rPr>
              <a:t>Number of chilling hours is projected to  rapidly </a:t>
            </a:r>
            <a:r>
              <a:rPr lang="en-US" dirty="0">
                <a:solidFill>
                  <a:srgbClr val="708F24"/>
                </a:solidFill>
              </a:rPr>
              <a:t>decrease </a:t>
            </a:r>
            <a:r>
              <a:rPr lang="en-US" dirty="0" smtClean="0">
                <a:solidFill>
                  <a:srgbClr val="708F24"/>
                </a:solidFill>
              </a:rPr>
              <a:t>over </a:t>
            </a:r>
            <a:r>
              <a:rPr lang="en-US" dirty="0">
                <a:solidFill>
                  <a:srgbClr val="708F24"/>
                </a:solidFill>
              </a:rPr>
              <a:t>the next 100 years</a:t>
            </a:r>
            <a:r>
              <a:rPr lang="en-US" dirty="0" smtClean="0">
                <a:solidFill>
                  <a:srgbClr val="708F24"/>
                </a:solidFill>
              </a:rPr>
              <a:t>.</a:t>
            </a:r>
          </a:p>
          <a:p>
            <a:endParaRPr lang="en-US" dirty="0">
              <a:solidFill>
                <a:srgbClr val="708F24"/>
              </a:solidFill>
            </a:endParaRPr>
          </a:p>
          <a:p>
            <a:r>
              <a:rPr lang="en-US" dirty="0" smtClean="0">
                <a:solidFill>
                  <a:srgbClr val="708F24"/>
                </a:solidFill>
              </a:rPr>
              <a:t>Trees </a:t>
            </a:r>
            <a:r>
              <a:rPr lang="en-US" dirty="0">
                <a:solidFill>
                  <a:srgbClr val="708F24"/>
                </a:solidFill>
              </a:rPr>
              <a:t>and grapes differ in their chilling </a:t>
            </a:r>
            <a:r>
              <a:rPr lang="en-US" dirty="0" smtClean="0">
                <a:solidFill>
                  <a:srgbClr val="708F24"/>
                </a:solidFill>
              </a:rPr>
              <a:t>requirements:</a:t>
            </a:r>
          </a:p>
          <a:p>
            <a:r>
              <a:rPr lang="en-US" dirty="0" smtClean="0">
                <a:solidFill>
                  <a:srgbClr val="708F24"/>
                </a:solidFill>
              </a:rPr>
              <a:t>	grapes:	 90</a:t>
            </a:r>
            <a:endParaRPr lang="en-US" dirty="0">
              <a:solidFill>
                <a:srgbClr val="708F24"/>
              </a:solidFill>
            </a:endParaRPr>
          </a:p>
          <a:p>
            <a:r>
              <a:rPr lang="en-US" dirty="0" smtClean="0">
                <a:solidFill>
                  <a:srgbClr val="708F24"/>
                </a:solidFill>
              </a:rPr>
              <a:t>	peaches </a:t>
            </a:r>
            <a:r>
              <a:rPr lang="en-US" dirty="0">
                <a:solidFill>
                  <a:srgbClr val="708F24"/>
                </a:solidFill>
              </a:rPr>
              <a:t>	</a:t>
            </a:r>
            <a:r>
              <a:rPr lang="en-US" dirty="0" smtClean="0">
                <a:solidFill>
                  <a:srgbClr val="708F24"/>
                </a:solidFill>
              </a:rPr>
              <a:t>225</a:t>
            </a:r>
            <a:endParaRPr lang="en-US" dirty="0">
              <a:solidFill>
                <a:srgbClr val="708F24"/>
              </a:solidFill>
            </a:endParaRPr>
          </a:p>
          <a:p>
            <a:r>
              <a:rPr lang="en-US" dirty="0" smtClean="0">
                <a:solidFill>
                  <a:srgbClr val="708F24"/>
                </a:solidFill>
              </a:rPr>
              <a:t>	apples </a:t>
            </a:r>
            <a:r>
              <a:rPr lang="en-US" dirty="0">
                <a:solidFill>
                  <a:srgbClr val="708F24"/>
                </a:solidFill>
              </a:rPr>
              <a:t>	</a:t>
            </a:r>
            <a:r>
              <a:rPr lang="en-US" dirty="0" smtClean="0">
                <a:solidFill>
                  <a:srgbClr val="708F24"/>
                </a:solidFill>
              </a:rPr>
              <a:t>400</a:t>
            </a:r>
          </a:p>
          <a:p>
            <a:r>
              <a:rPr lang="en-US" dirty="0" smtClean="0">
                <a:solidFill>
                  <a:srgbClr val="708F24"/>
                </a:solidFill>
              </a:rPr>
              <a:t>	cherries </a:t>
            </a:r>
            <a:r>
              <a:rPr lang="en-US" dirty="0">
                <a:solidFill>
                  <a:srgbClr val="708F24"/>
                </a:solidFill>
              </a:rPr>
              <a:t>	</a:t>
            </a:r>
            <a:r>
              <a:rPr lang="en-US" dirty="0" smtClean="0">
                <a:solidFill>
                  <a:srgbClr val="708F24"/>
                </a:solidFill>
              </a:rPr>
              <a:t>900</a:t>
            </a:r>
            <a:endParaRPr lang="en-US" dirty="0">
              <a:solidFill>
                <a:srgbClr val="708F24"/>
              </a:solidFill>
            </a:endParaRPr>
          </a:p>
          <a:p>
            <a:endParaRPr lang="en-US" dirty="0"/>
          </a:p>
        </p:txBody>
      </p:sp>
      <p:sp>
        <p:nvSpPr>
          <p:cNvPr id="6" name="TextBox 5"/>
          <p:cNvSpPr txBox="1"/>
          <p:nvPr/>
        </p:nvSpPr>
        <p:spPr>
          <a:xfrm>
            <a:off x="6688667" y="1719311"/>
            <a:ext cx="2269066" cy="369332"/>
          </a:xfrm>
          <a:prstGeom prst="rect">
            <a:avLst/>
          </a:prstGeom>
          <a:noFill/>
        </p:spPr>
        <p:txBody>
          <a:bodyPr wrap="square" rtlCol="0">
            <a:spAutoFit/>
          </a:bodyPr>
          <a:lstStyle/>
          <a:p>
            <a:r>
              <a:rPr lang="en-US" dirty="0" smtClean="0"/>
              <a:t>A2 Climate scenario</a:t>
            </a:r>
            <a:endParaRPr lang="en-US" dirty="0"/>
          </a:p>
        </p:txBody>
      </p:sp>
      <p:sp>
        <p:nvSpPr>
          <p:cNvPr id="7" name="TextBox 6"/>
          <p:cNvSpPr txBox="1"/>
          <p:nvPr/>
        </p:nvSpPr>
        <p:spPr>
          <a:xfrm>
            <a:off x="287867" y="1964267"/>
            <a:ext cx="3031066" cy="1231106"/>
          </a:xfrm>
          <a:prstGeom prst="rect">
            <a:avLst/>
          </a:prstGeom>
          <a:noFill/>
        </p:spPr>
        <p:txBody>
          <a:bodyPr wrap="square" rtlCol="0">
            <a:spAutoFit/>
          </a:bodyPr>
          <a:lstStyle/>
          <a:p>
            <a:r>
              <a:rPr lang="en-US" sz="2800" b="1" dirty="0">
                <a:solidFill>
                  <a:srgbClr val="0067AC"/>
                </a:solidFill>
              </a:rPr>
              <a:t>Chilling hours for fruit production </a:t>
            </a:r>
          </a:p>
          <a:p>
            <a:endParaRPr lang="en-US" dirty="0"/>
          </a:p>
        </p:txBody>
      </p:sp>
    </p:spTree>
    <p:extLst>
      <p:ext uri="{BB962C8B-B14F-4D97-AF65-F5344CB8AC3E}">
        <p14:creationId xmlns:p14="http://schemas.microsoft.com/office/powerpoint/2010/main" val="3747326613"/>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3334" y="1333501"/>
            <a:ext cx="8229600" cy="931862"/>
          </a:xfrm>
        </p:spPr>
        <p:txBody>
          <a:bodyPr>
            <a:normAutofit fontScale="90000"/>
          </a:bodyPr>
          <a:lstStyle/>
          <a:p>
            <a:pPr algn="ctr"/>
            <a:r>
              <a:rPr lang="en-US" dirty="0" smtClean="0"/>
              <a:t>Can we trust climate models </a:t>
            </a:r>
            <a:r>
              <a:rPr lang="en-US" dirty="0" smtClean="0"/>
              <a:t>to</a:t>
            </a:r>
            <a:r>
              <a:rPr lang="en-US" dirty="0" smtClean="0"/>
              <a:t> project a </a:t>
            </a:r>
            <a:r>
              <a:rPr lang="en-US" dirty="0" smtClean="0"/>
              <a:t>future climate in the Midwest</a:t>
            </a:r>
            <a:r>
              <a:rPr lang="en-US" dirty="0" smtClean="0"/>
              <a:t>?</a:t>
            </a:r>
            <a:endParaRPr lang="en-US" dirty="0"/>
          </a:p>
        </p:txBody>
      </p:sp>
      <p:sp>
        <p:nvSpPr>
          <p:cNvPr id="3" name="Content Placeholder 2"/>
          <p:cNvSpPr>
            <a:spLocks noGrp="1"/>
          </p:cNvSpPr>
          <p:nvPr>
            <p:ph idx="1"/>
          </p:nvPr>
        </p:nvSpPr>
        <p:spPr>
          <a:xfrm>
            <a:off x="423334" y="2351088"/>
            <a:ext cx="8504766" cy="3152245"/>
          </a:xfrm>
        </p:spPr>
        <p:txBody>
          <a:bodyPr>
            <a:normAutofit fontScale="92500" lnSpcReduction="10000"/>
          </a:bodyPr>
          <a:lstStyle/>
          <a:p>
            <a:r>
              <a:rPr lang="en-US" dirty="0" smtClean="0">
                <a:solidFill>
                  <a:srgbClr val="008000"/>
                </a:solidFill>
              </a:rPr>
              <a:t>NASA GISS model from 1988 projected for Iowa:</a:t>
            </a:r>
          </a:p>
          <a:p>
            <a:pPr marL="457200" indent="-457200">
              <a:buFontTx/>
              <a:buChar char="•"/>
            </a:pPr>
            <a:r>
              <a:rPr lang="en-US" dirty="0" smtClean="0">
                <a:solidFill>
                  <a:srgbClr val="008000"/>
                </a:solidFill>
              </a:rPr>
              <a:t>Longer growing season</a:t>
            </a:r>
          </a:p>
          <a:p>
            <a:pPr marL="457200" indent="-457200">
              <a:buFontTx/>
              <a:buChar char="•"/>
            </a:pPr>
            <a:r>
              <a:rPr lang="en-US" dirty="0" smtClean="0">
                <a:solidFill>
                  <a:srgbClr val="008000"/>
                </a:solidFill>
              </a:rPr>
              <a:t>Winters </a:t>
            </a:r>
            <a:r>
              <a:rPr lang="en-US" dirty="0" smtClean="0">
                <a:solidFill>
                  <a:srgbClr val="008000"/>
                </a:solidFill>
              </a:rPr>
              <a:t>will warm more than </a:t>
            </a:r>
            <a:r>
              <a:rPr lang="en-US" dirty="0" smtClean="0">
                <a:solidFill>
                  <a:srgbClr val="008000"/>
                </a:solidFill>
              </a:rPr>
              <a:t>summers</a:t>
            </a:r>
            <a:endParaRPr lang="en-US" dirty="0" smtClean="0">
              <a:solidFill>
                <a:srgbClr val="0067AC"/>
              </a:solidFill>
            </a:endParaRPr>
          </a:p>
          <a:p>
            <a:pPr marL="457200" indent="-457200">
              <a:buFontTx/>
              <a:buChar char="•"/>
            </a:pPr>
            <a:r>
              <a:rPr lang="en-US" dirty="0" smtClean="0">
                <a:solidFill>
                  <a:srgbClr val="008000"/>
                </a:solidFill>
              </a:rPr>
              <a:t>Nights will warm more than </a:t>
            </a:r>
            <a:r>
              <a:rPr lang="en-US" dirty="0" smtClean="0">
                <a:solidFill>
                  <a:srgbClr val="008000"/>
                </a:solidFill>
              </a:rPr>
              <a:t>days</a:t>
            </a:r>
            <a:endParaRPr lang="en-US" dirty="0" smtClean="0">
              <a:solidFill>
                <a:srgbClr val="0067AC"/>
              </a:solidFill>
            </a:endParaRPr>
          </a:p>
          <a:p>
            <a:pPr marL="457200" indent="-457200">
              <a:buFontTx/>
              <a:buChar char="•"/>
            </a:pPr>
            <a:r>
              <a:rPr lang="en-US" dirty="0" smtClean="0">
                <a:solidFill>
                  <a:srgbClr val="008000"/>
                </a:solidFill>
              </a:rPr>
              <a:t>Precipitation will increase </a:t>
            </a:r>
            <a:endParaRPr lang="en-US" dirty="0" smtClean="0">
              <a:solidFill>
                <a:srgbClr val="0067AC"/>
              </a:solidFill>
            </a:endParaRPr>
          </a:p>
          <a:p>
            <a:pPr marL="457200" indent="-457200">
              <a:buFontTx/>
              <a:buChar char="•"/>
            </a:pPr>
            <a:r>
              <a:rPr lang="en-US" dirty="0" smtClean="0">
                <a:solidFill>
                  <a:srgbClr val="008000"/>
                </a:solidFill>
              </a:rPr>
              <a:t>Shift in precipitation seasonality toward more in the first half year and less in the second </a:t>
            </a:r>
            <a:r>
              <a:rPr lang="en-US" dirty="0" smtClean="0">
                <a:solidFill>
                  <a:srgbClr val="008000"/>
                </a:solidFill>
              </a:rPr>
              <a:t>half</a:t>
            </a:r>
            <a:endParaRPr lang="en-US" dirty="0">
              <a:solidFill>
                <a:srgbClr val="0067AC"/>
              </a:solidFill>
            </a:endParaRPr>
          </a:p>
        </p:txBody>
      </p:sp>
      <p:sp>
        <p:nvSpPr>
          <p:cNvPr id="4" name="TextBox 3"/>
          <p:cNvSpPr txBox="1"/>
          <p:nvPr/>
        </p:nvSpPr>
        <p:spPr>
          <a:xfrm>
            <a:off x="152400" y="6273800"/>
            <a:ext cx="8775700" cy="461665"/>
          </a:xfrm>
          <a:prstGeom prst="rect">
            <a:avLst/>
          </a:prstGeom>
          <a:noFill/>
        </p:spPr>
        <p:txBody>
          <a:bodyPr wrap="square" rtlCol="0">
            <a:spAutoFit/>
          </a:bodyPr>
          <a:lstStyle/>
          <a:p>
            <a:r>
              <a:rPr lang="en-US" sz="1200" dirty="0" smtClean="0">
                <a:solidFill>
                  <a:srgbClr val="FF0000"/>
                </a:solidFill>
              </a:rPr>
              <a:t>Takle, E. S., and S. </a:t>
            </a:r>
            <a:r>
              <a:rPr lang="en-US" sz="1200" dirty="0" err="1" smtClean="0">
                <a:solidFill>
                  <a:srgbClr val="FF0000"/>
                </a:solidFill>
              </a:rPr>
              <a:t>Zhong</a:t>
            </a:r>
            <a:r>
              <a:rPr lang="en-US" sz="1200" dirty="0" smtClean="0">
                <a:solidFill>
                  <a:srgbClr val="FF0000"/>
                </a:solidFill>
              </a:rPr>
              <a:t>, 1991:  Iowa’s climate as projected by the global climate model of the Goddard Institute for Space Studies for a doubling of atmospheric carbon dioxide.  Journal of the Iowa Academy of Science 98 (4), 153-158.</a:t>
            </a:r>
            <a:endParaRPr lang="en-US" sz="1200" dirty="0">
              <a:solidFill>
                <a:srgbClr val="FF0000"/>
              </a:solidFill>
            </a:endParaRPr>
          </a:p>
        </p:txBody>
      </p:sp>
      <p:sp>
        <p:nvSpPr>
          <p:cNvPr id="5" name="Title 1"/>
          <p:cNvSpPr txBox="1">
            <a:spLocks/>
          </p:cNvSpPr>
          <p:nvPr/>
        </p:nvSpPr>
        <p:spPr>
          <a:xfrm>
            <a:off x="152400" y="5156729"/>
            <a:ext cx="8775700" cy="931862"/>
          </a:xfrm>
          <a:prstGeom prst="rect">
            <a:avLst/>
          </a:prstGeom>
        </p:spPr>
        <p:txBody>
          <a:bodyPr vert="horz" lIns="91440" tIns="45720" rIns="91440" bIns="45720" rtlCol="0" anchor="b">
            <a:normAutofit fontScale="97500"/>
          </a:bodyPr>
          <a:lstStyle>
            <a:lvl1pPr algn="l" defTabSz="457200" rtl="0" eaLnBrk="1" latinLnBrk="0" hangingPunct="1">
              <a:spcBef>
                <a:spcPct val="0"/>
              </a:spcBef>
              <a:buNone/>
              <a:defRPr sz="3600" b="1" kern="1200">
                <a:solidFill>
                  <a:srgbClr val="0067AC"/>
                </a:solidFill>
                <a:latin typeface="Arial"/>
                <a:ea typeface="+mj-ea"/>
                <a:cs typeface="Arial"/>
              </a:defRPr>
            </a:lvl1pPr>
          </a:lstStyle>
          <a:p>
            <a:pPr algn="ctr"/>
            <a:r>
              <a:rPr lang="en-US" sz="3200" dirty="0" smtClean="0"/>
              <a:t>After 21 years how well have they done?</a:t>
            </a:r>
            <a:endParaRPr lang="en-US" sz="3200" dirty="0"/>
          </a:p>
        </p:txBody>
      </p:sp>
    </p:spTree>
    <p:extLst>
      <p:ext uri="{BB962C8B-B14F-4D97-AF65-F5344CB8AC3E}">
        <p14:creationId xmlns:p14="http://schemas.microsoft.com/office/powerpoint/2010/main" val="3936143746"/>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3" name="TextBox 2"/>
          <p:cNvSpPr txBox="1">
            <a:spLocks noChangeArrowheads="1"/>
          </p:cNvSpPr>
          <p:nvPr/>
        </p:nvSpPr>
        <p:spPr bwMode="auto">
          <a:xfrm>
            <a:off x="1524000" y="1331815"/>
            <a:ext cx="5670550" cy="708025"/>
          </a:xfrm>
          <a:prstGeom prst="rect">
            <a:avLst/>
          </a:prstGeom>
          <a:noFill/>
          <a:ln w="9525">
            <a:noFill/>
            <a:miter lim="800000"/>
            <a:headEnd/>
            <a:tailEnd/>
          </a:ln>
        </p:spPr>
        <p:txBody>
          <a:bodyPr wrap="none">
            <a:prstTxWarp prst="textNoShape">
              <a:avLst/>
            </a:prstTxWarp>
            <a:spAutoFit/>
          </a:bodyPr>
          <a:lstStyle/>
          <a:p>
            <a:r>
              <a:rPr lang="en-US" sz="4000" b="1" dirty="0">
                <a:solidFill>
                  <a:srgbClr val="0067AC"/>
                </a:solidFill>
                <a:latin typeface="Franklin Gothic Book" pitchFamily="34" charset="0"/>
                <a:ea typeface="Arial" pitchFamily="34" charset="0"/>
                <a:cs typeface="Arial" pitchFamily="34" charset="0"/>
              </a:rPr>
              <a:t>Des Moines Airport Data</a:t>
            </a:r>
          </a:p>
        </p:txBody>
      </p:sp>
      <p:pic>
        <p:nvPicPr>
          <p:cNvPr id="2" name="Picture 1" descr="DSMTminExtremes0F.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53828"/>
            <a:ext cx="9144000" cy="4804172"/>
          </a:xfrm>
          <a:prstGeom prst="rect">
            <a:avLst/>
          </a:prstGeom>
        </p:spPr>
      </p:pic>
      <p:sp>
        <p:nvSpPr>
          <p:cNvPr id="6" name="TextBox 5"/>
          <p:cNvSpPr txBox="1"/>
          <p:nvPr/>
        </p:nvSpPr>
        <p:spPr>
          <a:xfrm>
            <a:off x="5065035" y="6550223"/>
            <a:ext cx="4078965" cy="307777"/>
          </a:xfrm>
          <a:prstGeom prst="rect">
            <a:avLst/>
          </a:prstGeom>
          <a:noFill/>
        </p:spPr>
        <p:txBody>
          <a:bodyPr wrap="square" rtlCol="0">
            <a:spAutoFit/>
          </a:bodyPr>
          <a:lstStyle/>
          <a:p>
            <a:r>
              <a:rPr lang="en-US" sz="1400" dirty="0" smtClean="0">
                <a:solidFill>
                  <a:srgbClr val="FF0000"/>
                </a:solidFill>
              </a:rPr>
              <a:t>Caution:  Not corrected for urban heat island effects</a:t>
            </a:r>
            <a:endParaRPr lang="en-US" sz="1400" dirty="0">
              <a:solidFill>
                <a:srgbClr val="FF0000"/>
              </a:solidFill>
            </a:endParaRPr>
          </a:p>
        </p:txBody>
      </p:sp>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7" name="TextBox 2"/>
          <p:cNvSpPr txBox="1">
            <a:spLocks noChangeArrowheads="1"/>
          </p:cNvSpPr>
          <p:nvPr/>
        </p:nvSpPr>
        <p:spPr bwMode="auto">
          <a:xfrm>
            <a:off x="1524000" y="1351059"/>
            <a:ext cx="5670550" cy="708025"/>
          </a:xfrm>
          <a:prstGeom prst="rect">
            <a:avLst/>
          </a:prstGeom>
          <a:noFill/>
          <a:ln w="9525">
            <a:noFill/>
            <a:miter lim="800000"/>
            <a:headEnd/>
            <a:tailEnd/>
          </a:ln>
        </p:spPr>
        <p:txBody>
          <a:bodyPr wrap="none">
            <a:prstTxWarp prst="textNoShape">
              <a:avLst/>
            </a:prstTxWarp>
            <a:spAutoFit/>
          </a:bodyPr>
          <a:lstStyle/>
          <a:p>
            <a:r>
              <a:rPr lang="en-US" sz="4000" b="1" dirty="0">
                <a:solidFill>
                  <a:srgbClr val="0067AC"/>
                </a:solidFill>
                <a:latin typeface="Franklin Gothic Book" pitchFamily="34" charset="0"/>
                <a:ea typeface="Arial" pitchFamily="34" charset="0"/>
                <a:cs typeface="Arial" pitchFamily="34" charset="0"/>
              </a:rPr>
              <a:t>Des Moines Airport Data</a:t>
            </a:r>
          </a:p>
        </p:txBody>
      </p:sp>
      <p:pic>
        <p:nvPicPr>
          <p:cNvPr id="2" name="Picture 1" descr="DSMTminExtremes-10F.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34988"/>
            <a:ext cx="9144000" cy="4823012"/>
          </a:xfrm>
          <a:prstGeom prst="rect">
            <a:avLst/>
          </a:prstGeom>
        </p:spPr>
      </p:pic>
      <p:sp>
        <p:nvSpPr>
          <p:cNvPr id="6" name="TextBox 5"/>
          <p:cNvSpPr txBox="1"/>
          <p:nvPr/>
        </p:nvSpPr>
        <p:spPr>
          <a:xfrm>
            <a:off x="5065035" y="6550223"/>
            <a:ext cx="4078965" cy="307777"/>
          </a:xfrm>
          <a:prstGeom prst="rect">
            <a:avLst/>
          </a:prstGeom>
          <a:noFill/>
        </p:spPr>
        <p:txBody>
          <a:bodyPr wrap="square" rtlCol="0">
            <a:spAutoFit/>
          </a:bodyPr>
          <a:lstStyle/>
          <a:p>
            <a:r>
              <a:rPr lang="en-US" sz="1400" dirty="0" smtClean="0">
                <a:solidFill>
                  <a:srgbClr val="FF0000"/>
                </a:solidFill>
              </a:rPr>
              <a:t>Caution:  Not corrected for urban heat island effects</a:t>
            </a:r>
            <a:endParaRPr lang="en-US" sz="1400" dirty="0">
              <a:solidFill>
                <a:srgbClr val="FF0000"/>
              </a:solidFill>
            </a:endParaRPr>
          </a:p>
        </p:txBody>
      </p:sp>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Tim\Desktop\USDA Plant Hardiness Zones.jpg"/>
          <p:cNvPicPr>
            <a:picLocks noChangeAspect="1"/>
          </p:cNvPicPr>
          <p:nvPr/>
        </p:nvPicPr>
        <p:blipFill rotWithShape="1">
          <a:blip r:embed="rId3">
            <a:extLst>
              <a:ext uri="{28A0092B-C50C-407E-A947-70E740481C1C}">
                <a14:useLocalDpi xmlns:a14="http://schemas.microsoft.com/office/drawing/2010/main" val="0"/>
              </a:ext>
            </a:extLst>
          </a:blip>
          <a:srcRect t="2761" b="6134"/>
          <a:stretch/>
        </p:blipFill>
        <p:spPr bwMode="auto">
          <a:xfrm>
            <a:off x="5257800" y="1984375"/>
            <a:ext cx="3421063" cy="4863572"/>
          </a:xfrm>
          <a:prstGeom prst="rect">
            <a:avLst/>
          </a:prstGeom>
          <a:noFill/>
          <a:ln w="9525" cap="flat" cmpd="sng" algn="ctr">
            <a:solidFill>
              <a:sysClr val="window" lastClr="FFFFFF">
                <a:lumMod val="75000"/>
              </a:sysClr>
            </a:solidFill>
            <a:prstDash val="solid"/>
            <a:round/>
            <a:headEnd type="none" w="med" len="med"/>
            <a:tailEnd type="none" w="med" len="med"/>
          </a:ln>
          <a:effectLst>
            <a:outerShdw blurRad="50800" dist="38100" dir="2700000" algn="tl" rotWithShape="0">
              <a:prstClr val="black">
                <a:alpha val="40000"/>
              </a:prstClr>
            </a:outerShdw>
          </a:effectLst>
          <a:extLst>
            <a:ext uri="{53640926-AAD7-44d8-BBD7-CCE9431645EC}">
              <a14:shadowObscured xmlns:a14="http://schemas.microsoft.com/office/drawing/2010/main"/>
            </a:ext>
          </a:extLst>
        </p:spPr>
      </p:pic>
      <p:sp>
        <p:nvSpPr>
          <p:cNvPr id="64516" name="TextBox 2"/>
          <p:cNvSpPr txBox="1">
            <a:spLocks noChangeArrowheads="1"/>
          </p:cNvSpPr>
          <p:nvPr/>
        </p:nvSpPr>
        <p:spPr bwMode="auto">
          <a:xfrm>
            <a:off x="169333" y="1195711"/>
            <a:ext cx="87376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r>
              <a:rPr lang="en-US" dirty="0">
                <a:solidFill>
                  <a:srgbClr val="0067AC"/>
                </a:solidFill>
              </a:rPr>
              <a:t>Winter Temperatures are Rising, Fewer Extreme Cold Events</a:t>
            </a:r>
          </a:p>
        </p:txBody>
      </p:sp>
      <p:pic>
        <p:nvPicPr>
          <p:cNvPr id="8" name="Picture 7" descr="DSMTminExtremes0F.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004" y="2175619"/>
            <a:ext cx="4606462" cy="2277847"/>
          </a:xfrm>
          <a:prstGeom prst="rect">
            <a:avLst/>
          </a:prstGeom>
        </p:spPr>
      </p:pic>
      <p:pic>
        <p:nvPicPr>
          <p:cNvPr id="9" name="Picture 8" descr="DSMTminExtremes-10F.g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4517946"/>
            <a:ext cx="4707467" cy="2340054"/>
          </a:xfrm>
          <a:prstGeom prst="rect">
            <a:avLst/>
          </a:prstGeom>
        </p:spPr>
      </p:pic>
      <p:sp>
        <p:nvSpPr>
          <p:cNvPr id="3" name="TextBox 2"/>
          <p:cNvSpPr txBox="1"/>
          <p:nvPr/>
        </p:nvSpPr>
        <p:spPr>
          <a:xfrm>
            <a:off x="3081867" y="2350756"/>
            <a:ext cx="1449573" cy="307777"/>
          </a:xfrm>
          <a:prstGeom prst="rect">
            <a:avLst/>
          </a:prstGeom>
          <a:noFill/>
        </p:spPr>
        <p:txBody>
          <a:bodyPr wrap="none" rtlCol="0">
            <a:spAutoFit/>
          </a:bodyPr>
          <a:lstStyle/>
          <a:p>
            <a:r>
              <a:rPr lang="en-US" sz="1400" b="1" dirty="0" smtClean="0">
                <a:solidFill>
                  <a:srgbClr val="FF0000"/>
                </a:solidFill>
              </a:rPr>
              <a:t>Des Moines Data</a:t>
            </a:r>
            <a:endParaRPr lang="en-US" sz="1400" b="1" dirty="0">
              <a:solidFill>
                <a:srgbClr val="FF0000"/>
              </a:solidFill>
            </a:endParaRPr>
          </a:p>
        </p:txBody>
      </p:sp>
      <p:sp>
        <p:nvSpPr>
          <p:cNvPr id="11" name="TextBox 10"/>
          <p:cNvSpPr txBox="1"/>
          <p:nvPr/>
        </p:nvSpPr>
        <p:spPr>
          <a:xfrm>
            <a:off x="3081867" y="4670344"/>
            <a:ext cx="1449573" cy="307777"/>
          </a:xfrm>
          <a:prstGeom prst="rect">
            <a:avLst/>
          </a:prstGeom>
          <a:noFill/>
        </p:spPr>
        <p:txBody>
          <a:bodyPr wrap="none" rtlCol="0">
            <a:spAutoFit/>
          </a:bodyPr>
          <a:lstStyle/>
          <a:p>
            <a:r>
              <a:rPr lang="en-US" sz="1400" b="1" dirty="0" smtClean="0">
                <a:solidFill>
                  <a:srgbClr val="FF0000"/>
                </a:solidFill>
              </a:rPr>
              <a:t>Des Moines Data</a:t>
            </a:r>
            <a:endParaRPr lang="en-US" sz="1400" b="1" dirty="0">
              <a:solidFill>
                <a:srgbClr val="FF0000"/>
              </a:solidFill>
            </a:endParaRPr>
          </a:p>
        </p:txBody>
      </p:sp>
    </p:spTree>
    <p:extLst>
      <p:ext uri="{BB962C8B-B14F-4D97-AF65-F5344CB8AC3E}">
        <p14:creationId xmlns:p14="http://schemas.microsoft.com/office/powerpoint/2010/main" val="1210895979"/>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5" name="TextBox 3"/>
          <p:cNvSpPr txBox="1">
            <a:spLocks noChangeArrowheads="1"/>
          </p:cNvSpPr>
          <p:nvPr/>
        </p:nvSpPr>
        <p:spPr bwMode="auto">
          <a:xfrm>
            <a:off x="1178769" y="1326257"/>
            <a:ext cx="6661549" cy="707886"/>
          </a:xfrm>
          <a:prstGeom prst="rect">
            <a:avLst/>
          </a:prstGeom>
          <a:noFill/>
          <a:ln w="9525">
            <a:noFill/>
            <a:miter lim="800000"/>
            <a:headEnd/>
            <a:tailEnd/>
          </a:ln>
        </p:spPr>
        <p:txBody>
          <a:bodyPr wrap="none">
            <a:prstTxWarp prst="textNoShape">
              <a:avLst/>
            </a:prstTxWarp>
            <a:spAutoFit/>
          </a:bodyPr>
          <a:lstStyle/>
          <a:p>
            <a:r>
              <a:rPr lang="en-US" sz="4000" b="1" dirty="0" smtClean="0">
                <a:solidFill>
                  <a:srgbClr val="000090"/>
                </a:solidFill>
                <a:ea typeface="Arial" pitchFamily="29" charset="0"/>
                <a:cs typeface="Arial" pitchFamily="29" charset="0"/>
              </a:rPr>
              <a:t>Iowa State</a:t>
            </a:r>
            <a:r>
              <a:rPr lang="en-US" sz="4000" b="1" dirty="0">
                <a:solidFill>
                  <a:srgbClr val="000090"/>
                </a:solidFill>
                <a:ea typeface="Arial" pitchFamily="29" charset="0"/>
                <a:cs typeface="Arial" pitchFamily="29" charset="0"/>
              </a:rPr>
              <a:t>-Wide Average Data</a:t>
            </a:r>
          </a:p>
        </p:txBody>
      </p:sp>
      <p:pic>
        <p:nvPicPr>
          <p:cNvPr id="2" name="Picture 1" descr="StatewideFrostFree.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2034143"/>
            <a:ext cx="9218367" cy="4865249"/>
          </a:xfrm>
          <a:prstGeom prst="rect">
            <a:avLst/>
          </a:prstGeom>
        </p:spPr>
      </p:pic>
    </p:spTree>
    <p:extLst>
      <p:ext uri="{BB962C8B-B14F-4D97-AF65-F5344CB8AC3E}">
        <p14:creationId xmlns:p14="http://schemas.microsoft.com/office/powerpoint/2010/main" val="4118613233"/>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
          <p:cNvSpPr txBox="1">
            <a:spLocks noChangeArrowheads="1"/>
          </p:cNvSpPr>
          <p:nvPr/>
        </p:nvSpPr>
        <p:spPr bwMode="auto">
          <a:xfrm>
            <a:off x="1524000" y="1273175"/>
            <a:ext cx="5435252" cy="707886"/>
          </a:xfrm>
          <a:prstGeom prst="rect">
            <a:avLst/>
          </a:prstGeom>
          <a:noFill/>
          <a:ln w="9525">
            <a:noFill/>
            <a:miter lim="800000"/>
            <a:headEnd/>
            <a:tailEnd/>
          </a:ln>
        </p:spPr>
        <p:txBody>
          <a:bodyPr wrap="none">
            <a:prstTxWarp prst="textNoShape">
              <a:avLst/>
            </a:prstTxWarp>
            <a:spAutoFit/>
          </a:bodyPr>
          <a:lstStyle/>
          <a:p>
            <a:r>
              <a:rPr lang="en-US" sz="4000" b="1" dirty="0">
                <a:solidFill>
                  <a:srgbClr val="008000"/>
                </a:solidFill>
                <a:ea typeface="Arial" pitchFamily="-112" charset="0"/>
                <a:cs typeface="Arial" pitchFamily="-112" charset="0"/>
              </a:rPr>
              <a:t>Des Moines Airport Data</a:t>
            </a:r>
          </a:p>
        </p:txBody>
      </p:sp>
      <p:pic>
        <p:nvPicPr>
          <p:cNvPr id="5" name="Picture 4" descr="DSMTmaxExtremes100F.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77989"/>
            <a:ext cx="9144000" cy="4780011"/>
          </a:xfrm>
          <a:prstGeom prst="rect">
            <a:avLst/>
          </a:prstGeom>
        </p:spPr>
      </p:pic>
      <p:sp>
        <p:nvSpPr>
          <p:cNvPr id="6" name="TextBox 3"/>
          <p:cNvSpPr txBox="1">
            <a:spLocks noChangeArrowheads="1"/>
          </p:cNvSpPr>
          <p:nvPr/>
        </p:nvSpPr>
        <p:spPr bwMode="auto">
          <a:xfrm>
            <a:off x="808567" y="4118969"/>
            <a:ext cx="1003300" cy="369888"/>
          </a:xfrm>
          <a:prstGeom prst="rect">
            <a:avLst/>
          </a:prstGeom>
          <a:solidFill>
            <a:schemeClr val="bg1"/>
          </a:solidFill>
          <a:ln w="9525">
            <a:noFill/>
            <a:miter lim="800000"/>
            <a:headEnd/>
            <a:tailEnd/>
          </a:ln>
        </p:spPr>
        <p:txBody>
          <a:bodyPr wrap="square">
            <a:prstTxWarp prst="textNoShape">
              <a:avLst/>
            </a:prstTxWarp>
            <a:spAutoFit/>
          </a:bodyPr>
          <a:lstStyle/>
          <a:p>
            <a:r>
              <a:rPr lang="en-US" sz="1800" dirty="0" smtClean="0"/>
              <a:t>1974:  </a:t>
            </a:r>
            <a:r>
              <a:rPr lang="en-US" dirty="0"/>
              <a:t>7</a:t>
            </a:r>
            <a:endParaRPr lang="en-US" sz="1800" dirty="0"/>
          </a:p>
        </p:txBody>
      </p:sp>
      <p:sp>
        <p:nvSpPr>
          <p:cNvPr id="7" name="TextBox 3"/>
          <p:cNvSpPr txBox="1">
            <a:spLocks noChangeArrowheads="1"/>
          </p:cNvSpPr>
          <p:nvPr/>
        </p:nvSpPr>
        <p:spPr bwMode="auto">
          <a:xfrm>
            <a:off x="1951567" y="3932985"/>
            <a:ext cx="1011766" cy="369332"/>
          </a:xfrm>
          <a:prstGeom prst="rect">
            <a:avLst/>
          </a:prstGeom>
          <a:solidFill>
            <a:schemeClr val="bg1"/>
          </a:solidFill>
          <a:ln w="9525">
            <a:noFill/>
            <a:miter lim="800000"/>
            <a:headEnd/>
            <a:tailEnd/>
          </a:ln>
        </p:spPr>
        <p:txBody>
          <a:bodyPr wrap="square">
            <a:prstTxWarp prst="textNoShape">
              <a:avLst/>
            </a:prstTxWarp>
            <a:spAutoFit/>
          </a:bodyPr>
          <a:lstStyle/>
          <a:p>
            <a:r>
              <a:rPr lang="en-US" sz="1800" dirty="0" smtClean="0"/>
              <a:t>1977:  8</a:t>
            </a:r>
            <a:endParaRPr lang="en-US" sz="1800" dirty="0"/>
          </a:p>
        </p:txBody>
      </p:sp>
      <p:sp>
        <p:nvSpPr>
          <p:cNvPr id="8" name="TextBox 3"/>
          <p:cNvSpPr txBox="1">
            <a:spLocks noChangeArrowheads="1"/>
          </p:cNvSpPr>
          <p:nvPr/>
        </p:nvSpPr>
        <p:spPr bwMode="auto">
          <a:xfrm>
            <a:off x="2095500" y="3045817"/>
            <a:ext cx="1143000" cy="369888"/>
          </a:xfrm>
          <a:prstGeom prst="rect">
            <a:avLst/>
          </a:prstGeom>
          <a:solidFill>
            <a:schemeClr val="bg1"/>
          </a:solidFill>
          <a:ln w="9525">
            <a:noFill/>
            <a:miter lim="800000"/>
            <a:headEnd/>
            <a:tailEnd/>
          </a:ln>
        </p:spPr>
        <p:txBody>
          <a:bodyPr>
            <a:prstTxWarp prst="textNoShape">
              <a:avLst/>
            </a:prstTxWarp>
            <a:spAutoFit/>
          </a:bodyPr>
          <a:lstStyle/>
          <a:p>
            <a:r>
              <a:rPr lang="en-US" sz="1800" dirty="0" smtClean="0"/>
              <a:t>1983:  </a:t>
            </a:r>
            <a:r>
              <a:rPr lang="en-US" dirty="0" smtClean="0"/>
              <a:t>13</a:t>
            </a:r>
            <a:endParaRPr lang="en-US" sz="1800" dirty="0"/>
          </a:p>
        </p:txBody>
      </p:sp>
      <p:sp>
        <p:nvSpPr>
          <p:cNvPr id="9" name="TextBox 3"/>
          <p:cNvSpPr txBox="1">
            <a:spLocks noChangeArrowheads="1"/>
          </p:cNvSpPr>
          <p:nvPr/>
        </p:nvSpPr>
        <p:spPr bwMode="auto">
          <a:xfrm>
            <a:off x="4406900" y="3415705"/>
            <a:ext cx="1143000" cy="369888"/>
          </a:xfrm>
          <a:prstGeom prst="rect">
            <a:avLst/>
          </a:prstGeom>
          <a:solidFill>
            <a:schemeClr val="bg1"/>
          </a:solidFill>
          <a:ln w="9525">
            <a:noFill/>
            <a:miter lim="800000"/>
            <a:headEnd/>
            <a:tailEnd/>
          </a:ln>
        </p:spPr>
        <p:txBody>
          <a:bodyPr>
            <a:prstTxWarp prst="textNoShape">
              <a:avLst/>
            </a:prstTxWarp>
            <a:spAutoFit/>
          </a:bodyPr>
          <a:lstStyle/>
          <a:p>
            <a:r>
              <a:rPr lang="en-US" sz="1800" dirty="0" smtClean="0"/>
              <a:t>1988:  </a:t>
            </a:r>
            <a:r>
              <a:rPr lang="en-US" dirty="0" smtClean="0"/>
              <a:t>10</a:t>
            </a:r>
            <a:endParaRPr lang="en-US" sz="1800" dirty="0"/>
          </a:p>
        </p:txBody>
      </p:sp>
      <p:sp>
        <p:nvSpPr>
          <p:cNvPr id="10" name="TextBox 11"/>
          <p:cNvSpPr txBox="1">
            <a:spLocks noChangeArrowheads="1"/>
          </p:cNvSpPr>
          <p:nvPr/>
        </p:nvSpPr>
        <p:spPr bwMode="auto">
          <a:xfrm>
            <a:off x="4660900" y="4194760"/>
            <a:ext cx="3810000" cy="369888"/>
          </a:xfrm>
          <a:prstGeom prst="rect">
            <a:avLst/>
          </a:prstGeom>
          <a:solidFill>
            <a:schemeClr val="bg1"/>
          </a:solidFill>
          <a:ln w="9525">
            <a:noFill/>
            <a:miter lim="800000"/>
            <a:headEnd/>
            <a:tailEnd/>
          </a:ln>
        </p:spPr>
        <p:txBody>
          <a:bodyPr>
            <a:prstTxWarp prst="textNoShape">
              <a:avLst/>
            </a:prstTxWarp>
            <a:spAutoFit/>
          </a:bodyPr>
          <a:lstStyle/>
          <a:p>
            <a:pPr algn="ctr"/>
            <a:r>
              <a:rPr lang="en-US" sz="1800" dirty="0"/>
              <a:t>6 days ≥ 100</a:t>
            </a:r>
            <a:r>
              <a:rPr lang="en-US" sz="1800" baseline="30000" dirty="0"/>
              <a:t>o</a:t>
            </a:r>
            <a:r>
              <a:rPr lang="en-US" sz="1800" dirty="0"/>
              <a:t>F in the last </a:t>
            </a:r>
            <a:r>
              <a:rPr lang="en-US" sz="1800" dirty="0" smtClean="0"/>
              <a:t>23 </a:t>
            </a:r>
            <a:r>
              <a:rPr lang="en-US" sz="1800" dirty="0"/>
              <a:t>years</a:t>
            </a:r>
          </a:p>
        </p:txBody>
      </p:sp>
      <p:sp>
        <p:nvSpPr>
          <p:cNvPr id="11" name="Left Brace 9"/>
          <p:cNvSpPr>
            <a:spLocks/>
          </p:cNvSpPr>
          <p:nvPr/>
        </p:nvSpPr>
        <p:spPr bwMode="auto">
          <a:xfrm rot="5400000">
            <a:off x="6305550" y="3078627"/>
            <a:ext cx="762000" cy="4051300"/>
          </a:xfrm>
          <a:prstGeom prst="leftBrace">
            <a:avLst>
              <a:gd name="adj1" fmla="val 8331"/>
              <a:gd name="adj2" fmla="val 50278"/>
            </a:avLst>
          </a:prstGeom>
          <a:noFill/>
          <a:ln w="57150">
            <a:solidFill>
              <a:srgbClr val="FF0000"/>
            </a:solidFill>
            <a:round/>
            <a:headEnd/>
            <a:tailEnd/>
          </a:ln>
        </p:spPr>
        <p:txBody>
          <a:bodyPr>
            <a:prstTxWarp prst="textNoShape">
              <a:avLst/>
            </a:prstTxWarp>
          </a:bodyPr>
          <a:lstStyle/>
          <a:p>
            <a:pPr eaLnBrk="0" hangingPunct="0"/>
            <a:endParaRPr lang="en-US"/>
          </a:p>
        </p:txBody>
      </p:sp>
    </p:spTree>
    <p:extLst>
      <p:ext uri="{BB962C8B-B14F-4D97-AF65-F5344CB8AC3E}">
        <p14:creationId xmlns:p14="http://schemas.microsoft.com/office/powerpoint/2010/main" val="2534392648"/>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
          <p:cNvSpPr txBox="1">
            <a:spLocks noChangeArrowheads="1"/>
          </p:cNvSpPr>
          <p:nvPr/>
        </p:nvSpPr>
        <p:spPr bwMode="auto">
          <a:xfrm>
            <a:off x="1524000" y="1273175"/>
            <a:ext cx="5435252" cy="707886"/>
          </a:xfrm>
          <a:prstGeom prst="rect">
            <a:avLst/>
          </a:prstGeom>
          <a:noFill/>
          <a:ln w="9525">
            <a:noFill/>
            <a:miter lim="800000"/>
            <a:headEnd/>
            <a:tailEnd/>
          </a:ln>
        </p:spPr>
        <p:txBody>
          <a:bodyPr wrap="none">
            <a:prstTxWarp prst="textNoShape">
              <a:avLst/>
            </a:prstTxWarp>
            <a:spAutoFit/>
          </a:bodyPr>
          <a:lstStyle/>
          <a:p>
            <a:r>
              <a:rPr lang="en-US" sz="4000" b="1" dirty="0">
                <a:solidFill>
                  <a:srgbClr val="008000"/>
                </a:solidFill>
                <a:ea typeface="Arial" pitchFamily="-112" charset="0"/>
                <a:cs typeface="Arial" pitchFamily="-112" charset="0"/>
              </a:rPr>
              <a:t>Des Moines Airport Data</a:t>
            </a:r>
          </a:p>
        </p:txBody>
      </p:sp>
      <p:pic>
        <p:nvPicPr>
          <p:cNvPr id="5" name="Picture 4" descr="DSMTmaxExtremes100F.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77989"/>
            <a:ext cx="9144000" cy="4780011"/>
          </a:xfrm>
          <a:prstGeom prst="rect">
            <a:avLst/>
          </a:prstGeom>
        </p:spPr>
      </p:pic>
      <p:sp>
        <p:nvSpPr>
          <p:cNvPr id="6" name="TextBox 3"/>
          <p:cNvSpPr txBox="1">
            <a:spLocks noChangeArrowheads="1"/>
          </p:cNvSpPr>
          <p:nvPr/>
        </p:nvSpPr>
        <p:spPr bwMode="auto">
          <a:xfrm>
            <a:off x="808567" y="4118969"/>
            <a:ext cx="1003300" cy="369888"/>
          </a:xfrm>
          <a:prstGeom prst="rect">
            <a:avLst/>
          </a:prstGeom>
          <a:solidFill>
            <a:schemeClr val="bg1"/>
          </a:solidFill>
          <a:ln w="9525">
            <a:noFill/>
            <a:miter lim="800000"/>
            <a:headEnd/>
            <a:tailEnd/>
          </a:ln>
        </p:spPr>
        <p:txBody>
          <a:bodyPr wrap="square">
            <a:prstTxWarp prst="textNoShape">
              <a:avLst/>
            </a:prstTxWarp>
            <a:spAutoFit/>
          </a:bodyPr>
          <a:lstStyle/>
          <a:p>
            <a:r>
              <a:rPr lang="en-US" sz="1800" dirty="0" smtClean="0"/>
              <a:t>1974:  </a:t>
            </a:r>
            <a:r>
              <a:rPr lang="en-US" dirty="0"/>
              <a:t>7</a:t>
            </a:r>
            <a:endParaRPr lang="en-US" sz="1800" dirty="0"/>
          </a:p>
        </p:txBody>
      </p:sp>
      <p:sp>
        <p:nvSpPr>
          <p:cNvPr id="7" name="TextBox 3"/>
          <p:cNvSpPr txBox="1">
            <a:spLocks noChangeArrowheads="1"/>
          </p:cNvSpPr>
          <p:nvPr/>
        </p:nvSpPr>
        <p:spPr bwMode="auto">
          <a:xfrm>
            <a:off x="1951567" y="3932985"/>
            <a:ext cx="1011766" cy="369332"/>
          </a:xfrm>
          <a:prstGeom prst="rect">
            <a:avLst/>
          </a:prstGeom>
          <a:solidFill>
            <a:schemeClr val="bg1"/>
          </a:solidFill>
          <a:ln w="9525">
            <a:noFill/>
            <a:miter lim="800000"/>
            <a:headEnd/>
            <a:tailEnd/>
          </a:ln>
        </p:spPr>
        <p:txBody>
          <a:bodyPr wrap="square">
            <a:prstTxWarp prst="textNoShape">
              <a:avLst/>
            </a:prstTxWarp>
            <a:spAutoFit/>
          </a:bodyPr>
          <a:lstStyle/>
          <a:p>
            <a:r>
              <a:rPr lang="en-US" sz="1800" dirty="0" smtClean="0"/>
              <a:t>1977:  8</a:t>
            </a:r>
            <a:endParaRPr lang="en-US" sz="1800" dirty="0"/>
          </a:p>
        </p:txBody>
      </p:sp>
      <p:sp>
        <p:nvSpPr>
          <p:cNvPr id="8" name="TextBox 3"/>
          <p:cNvSpPr txBox="1">
            <a:spLocks noChangeArrowheads="1"/>
          </p:cNvSpPr>
          <p:nvPr/>
        </p:nvSpPr>
        <p:spPr bwMode="auto">
          <a:xfrm>
            <a:off x="2095500" y="3045817"/>
            <a:ext cx="1143000" cy="369888"/>
          </a:xfrm>
          <a:prstGeom prst="rect">
            <a:avLst/>
          </a:prstGeom>
          <a:solidFill>
            <a:schemeClr val="bg1"/>
          </a:solidFill>
          <a:ln w="9525">
            <a:noFill/>
            <a:miter lim="800000"/>
            <a:headEnd/>
            <a:tailEnd/>
          </a:ln>
        </p:spPr>
        <p:txBody>
          <a:bodyPr>
            <a:prstTxWarp prst="textNoShape">
              <a:avLst/>
            </a:prstTxWarp>
            <a:spAutoFit/>
          </a:bodyPr>
          <a:lstStyle/>
          <a:p>
            <a:r>
              <a:rPr lang="en-US" sz="1800" dirty="0" smtClean="0"/>
              <a:t>1983:  </a:t>
            </a:r>
            <a:r>
              <a:rPr lang="en-US" dirty="0" smtClean="0"/>
              <a:t>13</a:t>
            </a:r>
            <a:endParaRPr lang="en-US" sz="1800" dirty="0"/>
          </a:p>
        </p:txBody>
      </p:sp>
      <p:sp>
        <p:nvSpPr>
          <p:cNvPr id="9" name="TextBox 3"/>
          <p:cNvSpPr txBox="1">
            <a:spLocks noChangeArrowheads="1"/>
          </p:cNvSpPr>
          <p:nvPr/>
        </p:nvSpPr>
        <p:spPr bwMode="auto">
          <a:xfrm>
            <a:off x="4406900" y="3415705"/>
            <a:ext cx="1143000" cy="369888"/>
          </a:xfrm>
          <a:prstGeom prst="rect">
            <a:avLst/>
          </a:prstGeom>
          <a:solidFill>
            <a:schemeClr val="bg1"/>
          </a:solidFill>
          <a:ln w="9525">
            <a:noFill/>
            <a:miter lim="800000"/>
            <a:headEnd/>
            <a:tailEnd/>
          </a:ln>
        </p:spPr>
        <p:txBody>
          <a:bodyPr>
            <a:prstTxWarp prst="textNoShape">
              <a:avLst/>
            </a:prstTxWarp>
            <a:spAutoFit/>
          </a:bodyPr>
          <a:lstStyle/>
          <a:p>
            <a:r>
              <a:rPr lang="en-US" sz="1800" dirty="0" smtClean="0"/>
              <a:t>1988:  </a:t>
            </a:r>
            <a:r>
              <a:rPr lang="en-US" dirty="0" smtClean="0"/>
              <a:t>10</a:t>
            </a:r>
            <a:endParaRPr lang="en-US" sz="1800" dirty="0"/>
          </a:p>
        </p:txBody>
      </p:sp>
      <p:sp>
        <p:nvSpPr>
          <p:cNvPr id="10" name="TextBox 11"/>
          <p:cNvSpPr txBox="1">
            <a:spLocks noChangeArrowheads="1"/>
          </p:cNvSpPr>
          <p:nvPr/>
        </p:nvSpPr>
        <p:spPr bwMode="auto">
          <a:xfrm>
            <a:off x="4660900" y="4194760"/>
            <a:ext cx="3810000" cy="369888"/>
          </a:xfrm>
          <a:prstGeom prst="rect">
            <a:avLst/>
          </a:prstGeom>
          <a:solidFill>
            <a:schemeClr val="bg1"/>
          </a:solidFill>
          <a:ln w="9525">
            <a:noFill/>
            <a:miter lim="800000"/>
            <a:headEnd/>
            <a:tailEnd/>
          </a:ln>
        </p:spPr>
        <p:txBody>
          <a:bodyPr>
            <a:prstTxWarp prst="textNoShape">
              <a:avLst/>
            </a:prstTxWarp>
            <a:spAutoFit/>
          </a:bodyPr>
          <a:lstStyle/>
          <a:p>
            <a:pPr algn="ctr"/>
            <a:r>
              <a:rPr lang="en-US" sz="1800" dirty="0"/>
              <a:t>6 days ≥ 100</a:t>
            </a:r>
            <a:r>
              <a:rPr lang="en-US" sz="1800" baseline="30000" dirty="0"/>
              <a:t>o</a:t>
            </a:r>
            <a:r>
              <a:rPr lang="en-US" sz="1800" dirty="0"/>
              <a:t>F in the last </a:t>
            </a:r>
            <a:r>
              <a:rPr lang="en-US" sz="1800" dirty="0" smtClean="0"/>
              <a:t>23 </a:t>
            </a:r>
            <a:r>
              <a:rPr lang="en-US" sz="1800" dirty="0"/>
              <a:t>years</a:t>
            </a:r>
          </a:p>
        </p:txBody>
      </p:sp>
      <p:sp>
        <p:nvSpPr>
          <p:cNvPr id="11" name="Left Brace 9"/>
          <p:cNvSpPr>
            <a:spLocks/>
          </p:cNvSpPr>
          <p:nvPr/>
        </p:nvSpPr>
        <p:spPr bwMode="auto">
          <a:xfrm rot="5400000">
            <a:off x="6305550" y="3078627"/>
            <a:ext cx="762000" cy="4051300"/>
          </a:xfrm>
          <a:prstGeom prst="leftBrace">
            <a:avLst>
              <a:gd name="adj1" fmla="val 8331"/>
              <a:gd name="adj2" fmla="val 50278"/>
            </a:avLst>
          </a:prstGeom>
          <a:noFill/>
          <a:ln w="57150">
            <a:solidFill>
              <a:srgbClr val="FF0000"/>
            </a:solidFill>
            <a:round/>
            <a:headEnd/>
            <a:tailEnd/>
          </a:ln>
        </p:spPr>
        <p:txBody>
          <a:bodyPr>
            <a:prstTxWarp prst="textNoShape">
              <a:avLst/>
            </a:prstTxWarp>
          </a:bodyPr>
          <a:lstStyle/>
          <a:p>
            <a:pPr eaLnBrk="0" hangingPunct="0"/>
            <a:endParaRPr lang="en-US"/>
          </a:p>
        </p:txBody>
      </p:sp>
      <p:sp>
        <p:nvSpPr>
          <p:cNvPr id="12" name="Diamond 11"/>
          <p:cNvSpPr/>
          <p:nvPr/>
        </p:nvSpPr>
        <p:spPr>
          <a:xfrm>
            <a:off x="8657167" y="4165600"/>
            <a:ext cx="381000" cy="380591"/>
          </a:xfrm>
          <a:prstGeom prst="diamond">
            <a:avLst/>
          </a:prstGeom>
          <a:solidFill>
            <a:srgbClr val="660066"/>
          </a:solidFill>
          <a:ln>
            <a:solidFill>
              <a:srgbClr val="6600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6201833" y="3018654"/>
            <a:ext cx="2048934" cy="369332"/>
          </a:xfrm>
          <a:prstGeom prst="rect">
            <a:avLst/>
          </a:prstGeom>
          <a:solidFill>
            <a:srgbClr val="FFFFFF"/>
          </a:solidFill>
        </p:spPr>
        <p:txBody>
          <a:bodyPr wrap="square" rtlCol="0">
            <a:spAutoFit/>
          </a:bodyPr>
          <a:lstStyle/>
          <a:p>
            <a:r>
              <a:rPr lang="en-US" dirty="0" smtClean="0"/>
              <a:t>8 days in 2012</a:t>
            </a:r>
            <a:endParaRPr lang="en-US" dirty="0"/>
          </a:p>
        </p:txBody>
      </p:sp>
      <p:cxnSp>
        <p:nvCxnSpPr>
          <p:cNvPr id="14" name="Straight Arrow Connector 13"/>
          <p:cNvCxnSpPr/>
          <p:nvPr/>
        </p:nvCxnSpPr>
        <p:spPr>
          <a:xfrm>
            <a:off x="8250767" y="3387986"/>
            <a:ext cx="461433" cy="806774"/>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32597533"/>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6482" name="Object 2"/>
          <p:cNvGraphicFramePr>
            <a:graphicFrameLocks noChangeAspect="1"/>
          </p:cNvGraphicFramePr>
          <p:nvPr/>
        </p:nvGraphicFramePr>
        <p:xfrm>
          <a:off x="-1" y="1295400"/>
          <a:ext cx="4664535" cy="2418648"/>
        </p:xfrm>
        <a:graphic>
          <a:graphicData uri="http://schemas.openxmlformats.org/presentationml/2006/ole">
            <mc:AlternateContent xmlns:mc="http://schemas.openxmlformats.org/markup-compatibility/2006">
              <mc:Choice xmlns:v="urn:schemas-microsoft-com:vml" Requires="v">
                <p:oleObj spid="_x0000_s1459" name="Document" r:id="rId3" imgW="2743200" imgH="1422400" progId="Word.Document.12">
                  <p:link updateAutomatic="1"/>
                </p:oleObj>
              </mc:Choice>
              <mc:Fallback>
                <p:oleObj name="Document" r:id="rId3" imgW="2743200" imgH="1422400" progId="Word.Document.12">
                  <p:link updateAutomatic="1"/>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1295400"/>
                        <a:ext cx="4664535" cy="2418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276483" name="Object 3"/>
          <p:cNvGraphicFramePr>
            <a:graphicFrameLocks noChangeAspect="1"/>
          </p:cNvGraphicFramePr>
          <p:nvPr/>
        </p:nvGraphicFramePr>
        <p:xfrm>
          <a:off x="4812001" y="1295400"/>
          <a:ext cx="4331999" cy="2418648"/>
        </p:xfrm>
        <a:graphic>
          <a:graphicData uri="http://schemas.openxmlformats.org/presentationml/2006/ole">
            <mc:AlternateContent xmlns:mc="http://schemas.openxmlformats.org/markup-compatibility/2006">
              <mc:Choice xmlns:v="urn:schemas-microsoft-com:vml" Requires="v">
                <p:oleObj spid="_x0000_s1460" name="Document" r:id="rId3" imgW="2743200" imgH="1447800" progId="Word.Document.12">
                  <p:link updateAutomatic="1"/>
                </p:oleObj>
              </mc:Choice>
              <mc:Fallback>
                <p:oleObj name="Document" r:id="rId3" imgW="2743200" imgH="1447800" progId="Word.Document.12">
                  <p:link updateAutomatic="1"/>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12001" y="1295400"/>
                        <a:ext cx="4331999" cy="2418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276484" name="Object 4"/>
          <p:cNvGraphicFramePr>
            <a:graphicFrameLocks noChangeAspect="1"/>
          </p:cNvGraphicFramePr>
          <p:nvPr/>
        </p:nvGraphicFramePr>
        <p:xfrm>
          <a:off x="12699" y="4080933"/>
          <a:ext cx="4659124" cy="2470420"/>
        </p:xfrm>
        <a:graphic>
          <a:graphicData uri="http://schemas.openxmlformats.org/presentationml/2006/ole">
            <mc:AlternateContent xmlns:mc="http://schemas.openxmlformats.org/markup-compatibility/2006">
              <mc:Choice xmlns:v="urn:schemas-microsoft-com:vml" Requires="v">
                <p:oleObj spid="_x0000_s1461" name="Document" r:id="rId3" imgW="2730500" imgH="1447800" progId="Word.Document.12">
                  <p:link updateAutomatic="1"/>
                </p:oleObj>
              </mc:Choice>
              <mc:Fallback>
                <p:oleObj name="Document" r:id="rId3" imgW="2730500" imgH="1447800" progId="Word.Document.12">
                  <p:link updateAutomatic="1"/>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699" y="4080933"/>
                        <a:ext cx="4659124" cy="24704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276485" name="Object 5"/>
          <p:cNvGraphicFramePr>
            <a:graphicFrameLocks noChangeAspect="1"/>
          </p:cNvGraphicFramePr>
          <p:nvPr/>
        </p:nvGraphicFramePr>
        <p:xfrm>
          <a:off x="4824701" y="4080933"/>
          <a:ext cx="4319299" cy="2470420"/>
        </p:xfrm>
        <a:graphic>
          <a:graphicData uri="http://schemas.openxmlformats.org/presentationml/2006/ole">
            <mc:AlternateContent xmlns:mc="http://schemas.openxmlformats.org/markup-compatibility/2006">
              <mc:Choice xmlns:v="urn:schemas-microsoft-com:vml" Requires="v">
                <p:oleObj spid="_x0000_s1462" name="Document" r:id="rId3" imgW="2730500" imgH="1447800" progId="Word.Document.12">
                  <p:link updateAutomatic="1"/>
                </p:oleObj>
              </mc:Choice>
              <mc:Fallback>
                <p:oleObj name="Document" r:id="rId3" imgW="2730500" imgH="1447800" progId="Word.Document.12">
                  <p:link updateAutomatic="1"/>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24701" y="4080933"/>
                        <a:ext cx="4319299" cy="24704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14716184"/>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Rectangle 2"/>
          <p:cNvSpPr>
            <a:spLocks noGrp="1" noChangeArrowheads="1"/>
          </p:cNvSpPr>
          <p:nvPr>
            <p:ph type="title"/>
          </p:nvPr>
        </p:nvSpPr>
        <p:spPr>
          <a:xfrm>
            <a:off x="34925" y="1038115"/>
            <a:ext cx="9109075" cy="889000"/>
          </a:xfrm>
        </p:spPr>
        <p:txBody>
          <a:bodyPr/>
          <a:lstStyle/>
          <a:p>
            <a:pPr algn="ctr" eaLnBrk="1" hangingPunct="1">
              <a:defRPr/>
            </a:pPr>
            <a:r>
              <a:rPr lang="en-GB" sz="3600" b="1" dirty="0">
                <a:effectLst>
                  <a:outerShdw blurRad="38100" dist="38100" dir="2700000" algn="tl">
                    <a:srgbClr val="DDDDDD"/>
                  </a:outerShdw>
                </a:effectLst>
                <a:latin typeface="Arial" pitchFamily="-108" charset="0"/>
                <a:ea typeface="Arial" pitchFamily="-108" charset="0"/>
                <a:cs typeface="Arial" pitchFamily="-108" charset="0"/>
              </a:rPr>
              <a:t>Natural factors affect climate</a:t>
            </a:r>
          </a:p>
        </p:txBody>
      </p:sp>
      <p:pic>
        <p:nvPicPr>
          <p:cNvPr id="35845" name="Picture 3" descr="noaaSun"/>
          <p:cNvPicPr>
            <a:picLocks noChangeAspect="1" noChangeArrowheads="1"/>
          </p:cNvPicPr>
          <p:nvPr/>
        </p:nvPicPr>
        <p:blipFill>
          <a:blip r:embed="rId4"/>
          <a:srcRect/>
          <a:stretch>
            <a:fillRect/>
          </a:stretch>
        </p:blipFill>
        <p:spPr bwMode="auto">
          <a:xfrm>
            <a:off x="6156325" y="1987769"/>
            <a:ext cx="1871663" cy="1871662"/>
          </a:xfrm>
          <a:prstGeom prst="rect">
            <a:avLst/>
          </a:prstGeom>
          <a:noFill/>
          <a:ln w="9525">
            <a:solidFill>
              <a:srgbClr val="000000"/>
            </a:solidFill>
            <a:miter lim="800000"/>
            <a:headEnd/>
            <a:tailEnd/>
          </a:ln>
        </p:spPr>
      </p:pic>
      <p:pic>
        <p:nvPicPr>
          <p:cNvPr id="35846" name="Picture 4"/>
          <p:cNvPicPr>
            <a:picLocks noChangeAspect="1" noChangeArrowheads="1"/>
          </p:cNvPicPr>
          <p:nvPr/>
        </p:nvPicPr>
        <p:blipFill>
          <a:blip r:embed="rId5"/>
          <a:srcRect/>
          <a:stretch>
            <a:fillRect/>
          </a:stretch>
        </p:blipFill>
        <p:spPr bwMode="auto">
          <a:xfrm>
            <a:off x="457200" y="4935716"/>
            <a:ext cx="1738313" cy="1673225"/>
          </a:xfrm>
          <a:prstGeom prst="rect">
            <a:avLst/>
          </a:prstGeom>
          <a:noFill/>
          <a:ln w="9525">
            <a:solidFill>
              <a:srgbClr val="000000"/>
            </a:solidFill>
            <a:miter lim="800000"/>
            <a:headEnd/>
            <a:tailEnd/>
          </a:ln>
        </p:spPr>
      </p:pic>
      <p:graphicFrame>
        <p:nvGraphicFramePr>
          <p:cNvPr id="35842" name="Object 2"/>
          <p:cNvGraphicFramePr>
            <a:graphicFrameLocks noChangeAspect="1"/>
          </p:cNvGraphicFramePr>
          <p:nvPr/>
        </p:nvGraphicFramePr>
        <p:xfrm>
          <a:off x="468313" y="1987769"/>
          <a:ext cx="3155950" cy="1889125"/>
        </p:xfrm>
        <a:graphic>
          <a:graphicData uri="http://schemas.openxmlformats.org/presentationml/2006/ole">
            <mc:AlternateContent xmlns:mc="http://schemas.openxmlformats.org/markup-compatibility/2006">
              <mc:Choice xmlns:v="urn:schemas-microsoft-com:vml" Requires="v">
                <p:oleObj spid="_x0000_s58398" name="Bitmap Image" r:id="rId6" imgW="4439270" imgH="2657846" progId="">
                  <p:embed/>
                </p:oleObj>
              </mc:Choice>
              <mc:Fallback>
                <p:oleObj name="Bitmap Image" r:id="rId6" imgW="4439270" imgH="2657846"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8313" y="1987769"/>
                        <a:ext cx="3155950" cy="1889125"/>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35843" name="Object 3"/>
          <p:cNvGraphicFramePr>
            <a:graphicFrameLocks noChangeAspect="1"/>
          </p:cNvGraphicFramePr>
          <p:nvPr/>
        </p:nvGraphicFramePr>
        <p:xfrm>
          <a:off x="5435600" y="4885511"/>
          <a:ext cx="3048000" cy="800100"/>
        </p:xfrm>
        <a:graphic>
          <a:graphicData uri="http://schemas.openxmlformats.org/presentationml/2006/ole">
            <mc:AlternateContent xmlns:mc="http://schemas.openxmlformats.org/markup-compatibility/2006">
              <mc:Choice xmlns:v="urn:schemas-microsoft-com:vml" Requires="v">
                <p:oleObj spid="_x0000_s58399" name="Bitmap Image" r:id="rId8" imgW="3048426" imgH="800212" progId="">
                  <p:embed/>
                </p:oleObj>
              </mc:Choice>
              <mc:Fallback>
                <p:oleObj name="Bitmap Image" r:id="rId8" imgW="3048426" imgH="800212" progId="">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35600" y="4885511"/>
                        <a:ext cx="3048000" cy="8001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35847" name="Text Box 7"/>
          <p:cNvSpPr txBox="1">
            <a:spLocks noChangeArrowheads="1"/>
          </p:cNvSpPr>
          <p:nvPr/>
        </p:nvSpPr>
        <p:spPr bwMode="auto">
          <a:xfrm>
            <a:off x="468313" y="4031579"/>
            <a:ext cx="3155950" cy="646331"/>
          </a:xfrm>
          <a:prstGeom prst="rect">
            <a:avLst/>
          </a:prstGeom>
          <a:noFill/>
          <a:ln w="9525">
            <a:noFill/>
            <a:miter lim="800000"/>
            <a:headEnd/>
            <a:tailEnd/>
          </a:ln>
        </p:spPr>
        <p:txBody>
          <a:bodyPr wrap="square">
            <a:prstTxWarp prst="textNoShape">
              <a:avLst/>
            </a:prstTxWarp>
            <a:spAutoFit/>
          </a:bodyPr>
          <a:lstStyle/>
          <a:p>
            <a:pPr algn="ctr"/>
            <a:r>
              <a:rPr lang="en-GB" dirty="0">
                <a:solidFill>
                  <a:srgbClr val="0067AC"/>
                </a:solidFill>
              </a:rPr>
              <a:t>Variations in the Earth's orbit</a:t>
            </a:r>
          </a:p>
          <a:p>
            <a:pPr algn="ctr"/>
            <a:r>
              <a:rPr lang="en-GB" dirty="0">
                <a:solidFill>
                  <a:srgbClr val="0067AC"/>
                </a:solidFill>
              </a:rPr>
              <a:t>(</a:t>
            </a:r>
            <a:r>
              <a:rPr lang="en-GB" dirty="0" err="1">
                <a:solidFill>
                  <a:srgbClr val="0067AC"/>
                </a:solidFill>
              </a:rPr>
              <a:t>Milankovic</a:t>
            </a:r>
            <a:r>
              <a:rPr lang="en-GB" dirty="0">
                <a:solidFill>
                  <a:srgbClr val="0067AC"/>
                </a:solidFill>
              </a:rPr>
              <a:t> effect)</a:t>
            </a:r>
          </a:p>
        </p:txBody>
      </p:sp>
      <p:sp>
        <p:nvSpPr>
          <p:cNvPr id="35848" name="Text Box 8"/>
          <p:cNvSpPr txBox="1">
            <a:spLocks noChangeArrowheads="1"/>
          </p:cNvSpPr>
          <p:nvPr/>
        </p:nvSpPr>
        <p:spPr bwMode="auto">
          <a:xfrm>
            <a:off x="2362669" y="5408612"/>
            <a:ext cx="1943749" cy="1200329"/>
          </a:xfrm>
          <a:prstGeom prst="rect">
            <a:avLst/>
          </a:prstGeom>
          <a:noFill/>
          <a:ln w="9525">
            <a:noFill/>
            <a:miter lim="800000"/>
            <a:headEnd/>
            <a:tailEnd/>
          </a:ln>
        </p:spPr>
        <p:txBody>
          <a:bodyPr wrap="none">
            <a:prstTxWarp prst="textNoShape">
              <a:avLst/>
            </a:prstTxWarp>
            <a:spAutoFit/>
          </a:bodyPr>
          <a:lstStyle/>
          <a:p>
            <a:pPr algn="ctr"/>
            <a:r>
              <a:rPr lang="en-GB" dirty="0">
                <a:solidFill>
                  <a:srgbClr val="0067AC"/>
                </a:solidFill>
              </a:rPr>
              <a:t>Stratospheric </a:t>
            </a:r>
          </a:p>
          <a:p>
            <a:pPr algn="ctr"/>
            <a:r>
              <a:rPr lang="en-GB" dirty="0">
                <a:solidFill>
                  <a:srgbClr val="0067AC"/>
                </a:solidFill>
              </a:rPr>
              <a:t>aerosols from</a:t>
            </a:r>
          </a:p>
          <a:p>
            <a:pPr algn="ctr"/>
            <a:r>
              <a:rPr lang="en-GB" dirty="0">
                <a:solidFill>
                  <a:srgbClr val="0067AC"/>
                </a:solidFill>
              </a:rPr>
              <a:t>energetic</a:t>
            </a:r>
          </a:p>
          <a:p>
            <a:pPr algn="ctr"/>
            <a:r>
              <a:rPr lang="en-GB" dirty="0">
                <a:solidFill>
                  <a:srgbClr val="0067AC"/>
                </a:solidFill>
              </a:rPr>
              <a:t> volcanic eruptions</a:t>
            </a:r>
          </a:p>
        </p:txBody>
      </p:sp>
      <p:sp>
        <p:nvSpPr>
          <p:cNvPr id="35849" name="Text Box 9"/>
          <p:cNvSpPr txBox="1">
            <a:spLocks noChangeArrowheads="1"/>
          </p:cNvSpPr>
          <p:nvPr/>
        </p:nvSpPr>
        <p:spPr bwMode="auto">
          <a:xfrm>
            <a:off x="5942856" y="3859431"/>
            <a:ext cx="2404963" cy="646331"/>
          </a:xfrm>
          <a:prstGeom prst="rect">
            <a:avLst/>
          </a:prstGeom>
          <a:noFill/>
          <a:ln w="9525">
            <a:noFill/>
            <a:miter lim="800000"/>
            <a:headEnd/>
            <a:tailEnd/>
          </a:ln>
        </p:spPr>
        <p:txBody>
          <a:bodyPr wrap="none">
            <a:prstTxWarp prst="textNoShape">
              <a:avLst/>
            </a:prstTxWarp>
            <a:spAutoFit/>
          </a:bodyPr>
          <a:lstStyle/>
          <a:p>
            <a:pPr algn="ctr"/>
            <a:r>
              <a:rPr lang="en-GB" dirty="0">
                <a:solidFill>
                  <a:srgbClr val="0067AC"/>
                </a:solidFill>
              </a:rPr>
              <a:t>Variations in the energy</a:t>
            </a:r>
          </a:p>
          <a:p>
            <a:pPr algn="ctr"/>
            <a:r>
              <a:rPr lang="en-GB" dirty="0">
                <a:solidFill>
                  <a:srgbClr val="0067AC"/>
                </a:solidFill>
              </a:rPr>
              <a:t>received from the sun</a:t>
            </a:r>
          </a:p>
        </p:txBody>
      </p:sp>
      <p:sp>
        <p:nvSpPr>
          <p:cNvPr id="35850" name="Text Box 10"/>
          <p:cNvSpPr txBox="1">
            <a:spLocks noChangeArrowheads="1"/>
          </p:cNvSpPr>
          <p:nvPr/>
        </p:nvSpPr>
        <p:spPr bwMode="auto">
          <a:xfrm>
            <a:off x="5600891" y="5685611"/>
            <a:ext cx="2746928" cy="923330"/>
          </a:xfrm>
          <a:prstGeom prst="rect">
            <a:avLst/>
          </a:prstGeom>
          <a:noFill/>
          <a:ln w="9525">
            <a:noFill/>
            <a:miter lim="800000"/>
            <a:headEnd/>
            <a:tailEnd/>
          </a:ln>
        </p:spPr>
        <p:txBody>
          <a:bodyPr wrap="none">
            <a:prstTxWarp prst="textNoShape">
              <a:avLst/>
            </a:prstTxWarp>
            <a:spAutoFit/>
          </a:bodyPr>
          <a:lstStyle/>
          <a:p>
            <a:pPr algn="ctr"/>
            <a:r>
              <a:rPr lang="en-GB" dirty="0">
                <a:solidFill>
                  <a:srgbClr val="0067AC"/>
                </a:solidFill>
              </a:rPr>
              <a:t>Chaotic interactions in</a:t>
            </a:r>
          </a:p>
          <a:p>
            <a:pPr algn="ctr"/>
            <a:r>
              <a:rPr lang="en-GB" dirty="0">
                <a:solidFill>
                  <a:srgbClr val="0067AC"/>
                </a:solidFill>
              </a:rPr>
              <a:t>the Earth's climate</a:t>
            </a:r>
          </a:p>
          <a:p>
            <a:pPr algn="ctr"/>
            <a:r>
              <a:rPr lang="en-GB" dirty="0">
                <a:solidFill>
                  <a:srgbClr val="0067AC"/>
                </a:solidFill>
              </a:rPr>
              <a:t>(for example, El Nino, NAO)</a:t>
            </a:r>
          </a:p>
        </p:txBody>
      </p:sp>
      <p:sp>
        <p:nvSpPr>
          <p:cNvPr id="11" name="TextBox 10"/>
          <p:cNvSpPr txBox="1"/>
          <p:nvPr/>
        </p:nvSpPr>
        <p:spPr>
          <a:xfrm>
            <a:off x="0" y="6550223"/>
            <a:ext cx="1252241" cy="307777"/>
          </a:xfrm>
          <a:prstGeom prst="rect">
            <a:avLst/>
          </a:prstGeom>
          <a:noFill/>
        </p:spPr>
        <p:txBody>
          <a:bodyPr wrap="none" rtlCol="0">
            <a:spAutoFit/>
          </a:bodyPr>
          <a:lstStyle/>
          <a:p>
            <a:r>
              <a:rPr lang="en-US" sz="1400" dirty="0" smtClean="0">
                <a:solidFill>
                  <a:srgbClr val="FF0000"/>
                </a:solidFill>
              </a:rPr>
              <a:t>Don </a:t>
            </a:r>
            <a:r>
              <a:rPr lang="en-US" sz="1400" dirty="0" err="1" smtClean="0">
                <a:solidFill>
                  <a:srgbClr val="FF0000"/>
                </a:solidFill>
              </a:rPr>
              <a:t>Wuebbles</a:t>
            </a:r>
            <a:endParaRPr lang="en-US" sz="1400" dirty="0">
              <a:solidFill>
                <a:srgbClr val="FF0000"/>
              </a:solidFill>
            </a:endParaRPr>
          </a:p>
        </p:txBody>
      </p:sp>
    </p:spTree>
    <p:extLst>
      <p:ext uri="{BB962C8B-B14F-4D97-AF65-F5344CB8AC3E}">
        <p14:creationId xmlns:p14="http://schemas.microsoft.com/office/powerpoint/2010/main" val="262997921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6482" name="Object 2"/>
          <p:cNvGraphicFramePr>
            <a:graphicFrameLocks noChangeAspect="1"/>
          </p:cNvGraphicFramePr>
          <p:nvPr/>
        </p:nvGraphicFramePr>
        <p:xfrm>
          <a:off x="-1" y="1295400"/>
          <a:ext cx="4664535" cy="2418648"/>
        </p:xfrm>
        <a:graphic>
          <a:graphicData uri="http://schemas.openxmlformats.org/presentationml/2006/ole">
            <mc:AlternateContent xmlns:mc="http://schemas.openxmlformats.org/markup-compatibility/2006">
              <mc:Choice xmlns:v="urn:schemas-microsoft-com:vml" Requires="v">
                <p:oleObj spid="_x0000_s57779" name="Document" r:id="rId3" imgW="2743200" imgH="1422400" progId="Word.Document.12">
                  <p:link updateAutomatic="1"/>
                </p:oleObj>
              </mc:Choice>
              <mc:Fallback>
                <p:oleObj name="Document" r:id="rId3" imgW="2743200" imgH="1422400" progId="Word.Document.12">
                  <p:link updateAutomatic="1"/>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1295400"/>
                        <a:ext cx="4664535" cy="2418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276483" name="Object 3"/>
          <p:cNvGraphicFramePr>
            <a:graphicFrameLocks noChangeAspect="1"/>
          </p:cNvGraphicFramePr>
          <p:nvPr/>
        </p:nvGraphicFramePr>
        <p:xfrm>
          <a:off x="4812001" y="1295400"/>
          <a:ext cx="4331999" cy="2418648"/>
        </p:xfrm>
        <a:graphic>
          <a:graphicData uri="http://schemas.openxmlformats.org/presentationml/2006/ole">
            <mc:AlternateContent xmlns:mc="http://schemas.openxmlformats.org/markup-compatibility/2006">
              <mc:Choice xmlns:v="urn:schemas-microsoft-com:vml" Requires="v">
                <p:oleObj spid="_x0000_s57780" name="Document" r:id="rId3" imgW="2743200" imgH="1447800" progId="Word.Document.12">
                  <p:link updateAutomatic="1"/>
                </p:oleObj>
              </mc:Choice>
              <mc:Fallback>
                <p:oleObj name="Document" r:id="rId3" imgW="2743200" imgH="1447800" progId="Word.Document.12">
                  <p:link updateAutomatic="1"/>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12001" y="1295400"/>
                        <a:ext cx="4331999" cy="2418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276484" name="Object 4"/>
          <p:cNvGraphicFramePr>
            <a:graphicFrameLocks noChangeAspect="1"/>
          </p:cNvGraphicFramePr>
          <p:nvPr/>
        </p:nvGraphicFramePr>
        <p:xfrm>
          <a:off x="12699" y="4080933"/>
          <a:ext cx="4659124" cy="2470420"/>
        </p:xfrm>
        <a:graphic>
          <a:graphicData uri="http://schemas.openxmlformats.org/presentationml/2006/ole">
            <mc:AlternateContent xmlns:mc="http://schemas.openxmlformats.org/markup-compatibility/2006">
              <mc:Choice xmlns:v="urn:schemas-microsoft-com:vml" Requires="v">
                <p:oleObj spid="_x0000_s57781" name="Document" r:id="rId3" imgW="2730500" imgH="1447800" progId="Word.Document.12">
                  <p:link updateAutomatic="1"/>
                </p:oleObj>
              </mc:Choice>
              <mc:Fallback>
                <p:oleObj name="Document" r:id="rId3" imgW="2730500" imgH="1447800" progId="Word.Document.12">
                  <p:link updateAutomatic="1"/>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699" y="4080933"/>
                        <a:ext cx="4659124" cy="24704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276485" name="Object 5"/>
          <p:cNvGraphicFramePr>
            <a:graphicFrameLocks noChangeAspect="1"/>
          </p:cNvGraphicFramePr>
          <p:nvPr/>
        </p:nvGraphicFramePr>
        <p:xfrm>
          <a:off x="4824701" y="4080933"/>
          <a:ext cx="4319299" cy="2470420"/>
        </p:xfrm>
        <a:graphic>
          <a:graphicData uri="http://schemas.openxmlformats.org/presentationml/2006/ole">
            <mc:AlternateContent xmlns:mc="http://schemas.openxmlformats.org/markup-compatibility/2006">
              <mc:Choice xmlns:v="urn:schemas-microsoft-com:vml" Requires="v">
                <p:oleObj spid="_x0000_s57782" name="Document" r:id="rId3" imgW="2730500" imgH="1447800" progId="Word.Document.12">
                  <p:link updateAutomatic="1"/>
                </p:oleObj>
              </mc:Choice>
              <mc:Fallback>
                <p:oleObj name="Document" r:id="rId3" imgW="2730500" imgH="1447800" progId="Word.Document.12">
                  <p:link updateAutomatic="1"/>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24701" y="4080933"/>
                        <a:ext cx="4319299" cy="24704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6" name="Oval 5"/>
          <p:cNvSpPr/>
          <p:nvPr/>
        </p:nvSpPr>
        <p:spPr>
          <a:xfrm>
            <a:off x="4824700" y="3714047"/>
            <a:ext cx="4319300" cy="2837306"/>
          </a:xfrm>
          <a:prstGeom prst="ellipse">
            <a:avLst/>
          </a:prstGeom>
          <a:noFill/>
          <a:ln w="5715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62711880"/>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3" descr="IA_total_avg_precip_1873.gif"/>
          <p:cNvPicPr>
            <a:picLocks noChangeAspect="1"/>
          </p:cNvPicPr>
          <p:nvPr/>
        </p:nvPicPr>
        <p:blipFill>
          <a:blip r:embed="rId2"/>
          <a:srcRect/>
          <a:stretch>
            <a:fillRect/>
          </a:stretch>
        </p:blipFill>
        <p:spPr bwMode="auto">
          <a:xfrm>
            <a:off x="0" y="2219646"/>
            <a:ext cx="9144000" cy="4700427"/>
          </a:xfrm>
          <a:prstGeom prst="rect">
            <a:avLst/>
          </a:prstGeom>
          <a:noFill/>
          <a:ln w="9525">
            <a:noFill/>
            <a:miter lim="800000"/>
            <a:headEnd/>
            <a:tailEnd/>
          </a:ln>
        </p:spPr>
      </p:pic>
      <p:sp>
        <p:nvSpPr>
          <p:cNvPr id="64516" name="TextBox 3"/>
          <p:cNvSpPr txBox="1">
            <a:spLocks noChangeArrowheads="1"/>
          </p:cNvSpPr>
          <p:nvPr/>
        </p:nvSpPr>
        <p:spPr bwMode="auto">
          <a:xfrm>
            <a:off x="831451" y="5475288"/>
            <a:ext cx="697727" cy="369332"/>
          </a:xfrm>
          <a:prstGeom prst="rect">
            <a:avLst/>
          </a:prstGeom>
          <a:noFill/>
          <a:ln w="9525">
            <a:noFill/>
            <a:miter lim="800000"/>
            <a:headEnd/>
            <a:tailEnd/>
          </a:ln>
        </p:spPr>
        <p:txBody>
          <a:bodyPr wrap="none">
            <a:prstTxWarp prst="textNoShape">
              <a:avLst/>
            </a:prstTxWarp>
            <a:spAutoFit/>
          </a:bodyPr>
          <a:lstStyle/>
          <a:p>
            <a:r>
              <a:rPr lang="en-US" b="1" dirty="0" smtClean="0">
                <a:solidFill>
                  <a:srgbClr val="FF0000"/>
                </a:solidFill>
              </a:rPr>
              <a:t>30</a:t>
            </a:r>
            <a:r>
              <a:rPr lang="en-US" sz="1800" b="1" dirty="0" smtClean="0">
                <a:solidFill>
                  <a:srgbClr val="FF0000"/>
                </a:solidFill>
              </a:rPr>
              <a:t>.8”</a:t>
            </a:r>
            <a:endParaRPr lang="en-US" sz="1800" b="1" dirty="0">
              <a:solidFill>
                <a:srgbClr val="FF0000"/>
              </a:solidFill>
            </a:endParaRPr>
          </a:p>
        </p:txBody>
      </p:sp>
      <p:cxnSp>
        <p:nvCxnSpPr>
          <p:cNvPr id="64517" name="Straight Arrow Connector 5"/>
          <p:cNvCxnSpPr>
            <a:cxnSpLocks noChangeShapeType="1"/>
          </p:cNvCxnSpPr>
          <p:nvPr/>
        </p:nvCxnSpPr>
        <p:spPr bwMode="auto">
          <a:xfrm rot="16200000" flipV="1">
            <a:off x="590151" y="4737100"/>
            <a:ext cx="838200" cy="355600"/>
          </a:xfrm>
          <a:prstGeom prst="straightConnector1">
            <a:avLst/>
          </a:prstGeom>
          <a:noFill/>
          <a:ln w="28575">
            <a:solidFill>
              <a:srgbClr val="FF0000"/>
            </a:solidFill>
            <a:round/>
            <a:headEnd/>
            <a:tailEnd type="arrow" w="med" len="med"/>
          </a:ln>
        </p:spPr>
      </p:cxnSp>
      <p:sp>
        <p:nvSpPr>
          <p:cNvPr id="64518" name="TextBox 8"/>
          <p:cNvSpPr txBox="1">
            <a:spLocks noChangeArrowheads="1"/>
          </p:cNvSpPr>
          <p:nvPr/>
        </p:nvSpPr>
        <p:spPr bwMode="auto">
          <a:xfrm>
            <a:off x="7848600" y="4800600"/>
            <a:ext cx="697727" cy="369332"/>
          </a:xfrm>
          <a:prstGeom prst="rect">
            <a:avLst/>
          </a:prstGeom>
          <a:noFill/>
          <a:ln w="9525">
            <a:noFill/>
            <a:miter lim="800000"/>
            <a:headEnd/>
            <a:tailEnd/>
          </a:ln>
        </p:spPr>
        <p:txBody>
          <a:bodyPr wrap="none">
            <a:prstTxWarp prst="textNoShape">
              <a:avLst/>
            </a:prstTxWarp>
            <a:spAutoFit/>
          </a:bodyPr>
          <a:lstStyle/>
          <a:p>
            <a:r>
              <a:rPr lang="en-US" sz="1800" b="1" dirty="0" smtClean="0">
                <a:solidFill>
                  <a:srgbClr val="FF0000"/>
                </a:solidFill>
              </a:rPr>
              <a:t>34.0”</a:t>
            </a:r>
            <a:endParaRPr lang="en-US" sz="1800" b="1" dirty="0">
              <a:solidFill>
                <a:srgbClr val="FF0000"/>
              </a:solidFill>
            </a:endParaRPr>
          </a:p>
        </p:txBody>
      </p:sp>
      <p:cxnSp>
        <p:nvCxnSpPr>
          <p:cNvPr id="64519" name="Straight Arrow Connector 9"/>
          <p:cNvCxnSpPr>
            <a:cxnSpLocks noChangeShapeType="1"/>
          </p:cNvCxnSpPr>
          <p:nvPr/>
        </p:nvCxnSpPr>
        <p:spPr bwMode="auto">
          <a:xfrm rot="5400000" flipH="1" flipV="1">
            <a:off x="8178800" y="4292600"/>
            <a:ext cx="609600" cy="406400"/>
          </a:xfrm>
          <a:prstGeom prst="straightConnector1">
            <a:avLst/>
          </a:prstGeom>
          <a:noFill/>
          <a:ln w="28575">
            <a:solidFill>
              <a:srgbClr val="FF0000"/>
            </a:solidFill>
            <a:round/>
            <a:headEnd/>
            <a:tailEnd type="arrow" w="med" len="med"/>
          </a:ln>
        </p:spPr>
      </p:cxnSp>
      <p:sp>
        <p:nvSpPr>
          <p:cNvPr id="64520" name="TextBox 11"/>
          <p:cNvSpPr txBox="1">
            <a:spLocks noChangeArrowheads="1"/>
          </p:cNvSpPr>
          <p:nvPr/>
        </p:nvSpPr>
        <p:spPr bwMode="auto">
          <a:xfrm>
            <a:off x="3561184" y="5105400"/>
            <a:ext cx="1441420" cy="369332"/>
          </a:xfrm>
          <a:prstGeom prst="rect">
            <a:avLst/>
          </a:prstGeom>
          <a:noFill/>
          <a:ln w="9525">
            <a:noFill/>
            <a:miter lim="800000"/>
            <a:headEnd/>
            <a:tailEnd/>
          </a:ln>
        </p:spPr>
        <p:txBody>
          <a:bodyPr wrap="none">
            <a:prstTxWarp prst="textNoShape">
              <a:avLst/>
            </a:prstTxWarp>
            <a:spAutoFit/>
          </a:bodyPr>
          <a:lstStyle/>
          <a:p>
            <a:r>
              <a:rPr lang="en-US" b="1" dirty="0" smtClean="0">
                <a:solidFill>
                  <a:srgbClr val="FF0000"/>
                </a:solidFill>
              </a:rPr>
              <a:t>10% </a:t>
            </a:r>
            <a:r>
              <a:rPr lang="en-US" b="1" dirty="0">
                <a:solidFill>
                  <a:srgbClr val="FF0000"/>
                </a:solidFill>
              </a:rPr>
              <a:t>increase</a:t>
            </a:r>
          </a:p>
        </p:txBody>
      </p:sp>
      <p:sp>
        <p:nvSpPr>
          <p:cNvPr id="9" name="TextBox 2"/>
          <p:cNvSpPr txBox="1">
            <a:spLocks noChangeArrowheads="1"/>
          </p:cNvSpPr>
          <p:nvPr/>
        </p:nvSpPr>
        <p:spPr bwMode="auto">
          <a:xfrm>
            <a:off x="1339055" y="1240094"/>
            <a:ext cx="6661549" cy="707886"/>
          </a:xfrm>
          <a:prstGeom prst="rect">
            <a:avLst/>
          </a:prstGeom>
          <a:noFill/>
          <a:ln w="9525">
            <a:noFill/>
            <a:miter lim="800000"/>
            <a:headEnd/>
            <a:tailEnd/>
          </a:ln>
        </p:spPr>
        <p:txBody>
          <a:bodyPr wrap="none">
            <a:prstTxWarp prst="textNoShape">
              <a:avLst/>
            </a:prstTxWarp>
            <a:spAutoFit/>
          </a:bodyPr>
          <a:lstStyle/>
          <a:p>
            <a:r>
              <a:rPr lang="en-US" sz="4000" b="1" dirty="0" smtClean="0">
                <a:solidFill>
                  <a:srgbClr val="212189"/>
                </a:solidFill>
                <a:ea typeface="Arial" pitchFamily="29" charset="0"/>
                <a:cs typeface="Arial" pitchFamily="29" charset="0"/>
              </a:rPr>
              <a:t>Iowa State</a:t>
            </a:r>
            <a:r>
              <a:rPr lang="en-US" sz="4000" b="1" dirty="0">
                <a:solidFill>
                  <a:srgbClr val="212189"/>
                </a:solidFill>
                <a:ea typeface="Arial" pitchFamily="29" charset="0"/>
                <a:cs typeface="Arial" pitchFamily="29" charset="0"/>
              </a:rPr>
              <a:t>-Wide Average Data</a:t>
            </a:r>
          </a:p>
        </p:txBody>
      </p:sp>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3" descr="IA_total_avg_precip_1873.gif"/>
          <p:cNvPicPr>
            <a:picLocks noChangeAspect="1"/>
          </p:cNvPicPr>
          <p:nvPr/>
        </p:nvPicPr>
        <p:blipFill>
          <a:blip r:embed="rId2"/>
          <a:srcRect/>
          <a:stretch>
            <a:fillRect/>
          </a:stretch>
        </p:blipFill>
        <p:spPr bwMode="auto">
          <a:xfrm>
            <a:off x="0" y="2219646"/>
            <a:ext cx="9144000" cy="4700427"/>
          </a:xfrm>
          <a:prstGeom prst="rect">
            <a:avLst/>
          </a:prstGeom>
          <a:noFill/>
          <a:ln w="9525">
            <a:noFill/>
            <a:miter lim="800000"/>
            <a:headEnd/>
            <a:tailEnd/>
          </a:ln>
        </p:spPr>
      </p:pic>
      <p:sp>
        <p:nvSpPr>
          <p:cNvPr id="64516" name="TextBox 3"/>
          <p:cNvSpPr txBox="1">
            <a:spLocks noChangeArrowheads="1"/>
          </p:cNvSpPr>
          <p:nvPr/>
        </p:nvSpPr>
        <p:spPr bwMode="auto">
          <a:xfrm>
            <a:off x="831451" y="5475288"/>
            <a:ext cx="697727" cy="369332"/>
          </a:xfrm>
          <a:prstGeom prst="rect">
            <a:avLst/>
          </a:prstGeom>
          <a:noFill/>
          <a:ln w="9525">
            <a:noFill/>
            <a:miter lim="800000"/>
            <a:headEnd/>
            <a:tailEnd/>
          </a:ln>
        </p:spPr>
        <p:txBody>
          <a:bodyPr wrap="none">
            <a:prstTxWarp prst="textNoShape">
              <a:avLst/>
            </a:prstTxWarp>
            <a:spAutoFit/>
          </a:bodyPr>
          <a:lstStyle/>
          <a:p>
            <a:r>
              <a:rPr lang="en-US" b="1" dirty="0" smtClean="0">
                <a:solidFill>
                  <a:srgbClr val="FF0000"/>
                </a:solidFill>
              </a:rPr>
              <a:t>30</a:t>
            </a:r>
            <a:r>
              <a:rPr lang="en-US" sz="1800" b="1" dirty="0" smtClean="0">
                <a:solidFill>
                  <a:srgbClr val="FF0000"/>
                </a:solidFill>
              </a:rPr>
              <a:t>.8”</a:t>
            </a:r>
            <a:endParaRPr lang="en-US" sz="1800" b="1" dirty="0">
              <a:solidFill>
                <a:srgbClr val="FF0000"/>
              </a:solidFill>
            </a:endParaRPr>
          </a:p>
        </p:txBody>
      </p:sp>
      <p:cxnSp>
        <p:nvCxnSpPr>
          <p:cNvPr id="64517" name="Straight Arrow Connector 5"/>
          <p:cNvCxnSpPr>
            <a:cxnSpLocks noChangeShapeType="1"/>
          </p:cNvCxnSpPr>
          <p:nvPr/>
        </p:nvCxnSpPr>
        <p:spPr bwMode="auto">
          <a:xfrm rot="16200000" flipV="1">
            <a:off x="590151" y="4737100"/>
            <a:ext cx="838200" cy="355600"/>
          </a:xfrm>
          <a:prstGeom prst="straightConnector1">
            <a:avLst/>
          </a:prstGeom>
          <a:noFill/>
          <a:ln w="28575">
            <a:solidFill>
              <a:srgbClr val="FF0000"/>
            </a:solidFill>
            <a:round/>
            <a:headEnd/>
            <a:tailEnd type="arrow" w="med" len="med"/>
          </a:ln>
        </p:spPr>
      </p:cxnSp>
      <p:sp>
        <p:nvSpPr>
          <p:cNvPr id="64518" name="TextBox 8"/>
          <p:cNvSpPr txBox="1">
            <a:spLocks noChangeArrowheads="1"/>
          </p:cNvSpPr>
          <p:nvPr/>
        </p:nvSpPr>
        <p:spPr bwMode="auto">
          <a:xfrm>
            <a:off x="7848600" y="4800600"/>
            <a:ext cx="697727" cy="369332"/>
          </a:xfrm>
          <a:prstGeom prst="rect">
            <a:avLst/>
          </a:prstGeom>
          <a:noFill/>
          <a:ln w="9525">
            <a:noFill/>
            <a:miter lim="800000"/>
            <a:headEnd/>
            <a:tailEnd/>
          </a:ln>
        </p:spPr>
        <p:txBody>
          <a:bodyPr wrap="none">
            <a:prstTxWarp prst="textNoShape">
              <a:avLst/>
            </a:prstTxWarp>
            <a:spAutoFit/>
          </a:bodyPr>
          <a:lstStyle/>
          <a:p>
            <a:r>
              <a:rPr lang="en-US" sz="1800" b="1" dirty="0" smtClean="0">
                <a:solidFill>
                  <a:srgbClr val="FF0000"/>
                </a:solidFill>
              </a:rPr>
              <a:t>34.0”</a:t>
            </a:r>
            <a:endParaRPr lang="en-US" sz="1800" b="1" dirty="0">
              <a:solidFill>
                <a:srgbClr val="FF0000"/>
              </a:solidFill>
            </a:endParaRPr>
          </a:p>
        </p:txBody>
      </p:sp>
      <p:cxnSp>
        <p:nvCxnSpPr>
          <p:cNvPr id="64519" name="Straight Arrow Connector 9"/>
          <p:cNvCxnSpPr>
            <a:cxnSpLocks noChangeShapeType="1"/>
          </p:cNvCxnSpPr>
          <p:nvPr/>
        </p:nvCxnSpPr>
        <p:spPr bwMode="auto">
          <a:xfrm rot="5400000" flipH="1" flipV="1">
            <a:off x="8178800" y="4292600"/>
            <a:ext cx="609600" cy="406400"/>
          </a:xfrm>
          <a:prstGeom prst="straightConnector1">
            <a:avLst/>
          </a:prstGeom>
          <a:noFill/>
          <a:ln w="28575">
            <a:solidFill>
              <a:srgbClr val="FF0000"/>
            </a:solidFill>
            <a:round/>
            <a:headEnd/>
            <a:tailEnd type="arrow" w="med" len="med"/>
          </a:ln>
        </p:spPr>
      </p:cxnSp>
      <p:sp>
        <p:nvSpPr>
          <p:cNvPr id="64520" name="TextBox 11"/>
          <p:cNvSpPr txBox="1">
            <a:spLocks noChangeArrowheads="1"/>
          </p:cNvSpPr>
          <p:nvPr/>
        </p:nvSpPr>
        <p:spPr bwMode="auto">
          <a:xfrm>
            <a:off x="3561184" y="5105400"/>
            <a:ext cx="1441420" cy="369332"/>
          </a:xfrm>
          <a:prstGeom prst="rect">
            <a:avLst/>
          </a:prstGeom>
          <a:noFill/>
          <a:ln w="9525">
            <a:noFill/>
            <a:miter lim="800000"/>
            <a:headEnd/>
            <a:tailEnd/>
          </a:ln>
        </p:spPr>
        <p:txBody>
          <a:bodyPr wrap="none">
            <a:prstTxWarp prst="textNoShape">
              <a:avLst/>
            </a:prstTxWarp>
            <a:spAutoFit/>
          </a:bodyPr>
          <a:lstStyle/>
          <a:p>
            <a:r>
              <a:rPr lang="en-US" b="1" dirty="0" smtClean="0">
                <a:solidFill>
                  <a:srgbClr val="FF0000"/>
                </a:solidFill>
              </a:rPr>
              <a:t>10% </a:t>
            </a:r>
            <a:r>
              <a:rPr lang="en-US" b="1" dirty="0">
                <a:solidFill>
                  <a:srgbClr val="FF0000"/>
                </a:solidFill>
              </a:rPr>
              <a:t>increase</a:t>
            </a:r>
          </a:p>
        </p:txBody>
      </p:sp>
      <p:sp>
        <p:nvSpPr>
          <p:cNvPr id="9" name="TextBox 2"/>
          <p:cNvSpPr txBox="1">
            <a:spLocks noChangeArrowheads="1"/>
          </p:cNvSpPr>
          <p:nvPr/>
        </p:nvSpPr>
        <p:spPr bwMode="auto">
          <a:xfrm>
            <a:off x="1339055" y="1240094"/>
            <a:ext cx="6661549" cy="707886"/>
          </a:xfrm>
          <a:prstGeom prst="rect">
            <a:avLst/>
          </a:prstGeom>
          <a:noFill/>
          <a:ln w="9525">
            <a:noFill/>
            <a:miter lim="800000"/>
            <a:headEnd/>
            <a:tailEnd/>
          </a:ln>
        </p:spPr>
        <p:txBody>
          <a:bodyPr wrap="none">
            <a:prstTxWarp prst="textNoShape">
              <a:avLst/>
            </a:prstTxWarp>
            <a:spAutoFit/>
          </a:bodyPr>
          <a:lstStyle/>
          <a:p>
            <a:r>
              <a:rPr lang="en-US" sz="4000" b="1" dirty="0" smtClean="0">
                <a:solidFill>
                  <a:srgbClr val="212189"/>
                </a:solidFill>
                <a:ea typeface="Arial" pitchFamily="29" charset="0"/>
                <a:cs typeface="Arial" pitchFamily="29" charset="0"/>
              </a:rPr>
              <a:t>Iowa State</a:t>
            </a:r>
            <a:r>
              <a:rPr lang="en-US" sz="4000" b="1" dirty="0">
                <a:solidFill>
                  <a:srgbClr val="212189"/>
                </a:solidFill>
                <a:ea typeface="Arial" pitchFamily="29" charset="0"/>
                <a:cs typeface="Arial" pitchFamily="29" charset="0"/>
              </a:rPr>
              <a:t>-Wide Average Data</a:t>
            </a:r>
          </a:p>
        </p:txBody>
      </p:sp>
      <p:sp>
        <p:nvSpPr>
          <p:cNvPr id="10" name="Oval 3"/>
          <p:cNvSpPr>
            <a:spLocks noChangeArrowheads="1"/>
          </p:cNvSpPr>
          <p:nvPr/>
        </p:nvSpPr>
        <p:spPr bwMode="auto">
          <a:xfrm>
            <a:off x="762000" y="3074988"/>
            <a:ext cx="1981200" cy="533400"/>
          </a:xfrm>
          <a:prstGeom prst="ellipse">
            <a:avLst/>
          </a:prstGeom>
          <a:noFill/>
          <a:ln w="38100">
            <a:solidFill>
              <a:srgbClr val="FF0000"/>
            </a:solidFill>
            <a:round/>
            <a:headEnd/>
            <a:tailEnd/>
          </a:ln>
        </p:spPr>
        <p:txBody>
          <a:bodyPr>
            <a:prstTxWarp prst="textNoShape">
              <a:avLst/>
            </a:prstTxWarp>
          </a:bodyPr>
          <a:lstStyle/>
          <a:p>
            <a:pPr eaLnBrk="0" hangingPunct="0"/>
            <a:endParaRPr lang="en-US"/>
          </a:p>
        </p:txBody>
      </p:sp>
      <p:sp>
        <p:nvSpPr>
          <p:cNvPr id="11" name="TextBox 7"/>
          <p:cNvSpPr txBox="1">
            <a:spLocks noChangeArrowheads="1"/>
          </p:cNvSpPr>
          <p:nvPr/>
        </p:nvSpPr>
        <p:spPr bwMode="auto">
          <a:xfrm>
            <a:off x="1295400" y="3098800"/>
            <a:ext cx="867470" cy="369332"/>
          </a:xfrm>
          <a:prstGeom prst="rect">
            <a:avLst/>
          </a:prstGeom>
          <a:noFill/>
          <a:ln w="9525">
            <a:noFill/>
            <a:miter lim="800000"/>
            <a:headEnd/>
            <a:tailEnd/>
          </a:ln>
        </p:spPr>
        <p:txBody>
          <a:bodyPr wrap="none">
            <a:prstTxWarp prst="textNoShape">
              <a:avLst/>
            </a:prstTxWarp>
            <a:spAutoFit/>
          </a:bodyPr>
          <a:lstStyle/>
          <a:p>
            <a:r>
              <a:rPr lang="en-US" sz="1800" b="1" dirty="0">
                <a:solidFill>
                  <a:srgbClr val="FF0000"/>
                </a:solidFill>
              </a:rPr>
              <a:t>2 years</a:t>
            </a:r>
          </a:p>
        </p:txBody>
      </p:sp>
      <p:sp>
        <p:nvSpPr>
          <p:cNvPr id="12" name="TextBox 4"/>
          <p:cNvSpPr txBox="1">
            <a:spLocks noChangeArrowheads="1"/>
          </p:cNvSpPr>
          <p:nvPr/>
        </p:nvSpPr>
        <p:spPr bwMode="auto">
          <a:xfrm>
            <a:off x="3111500" y="2821781"/>
            <a:ext cx="2514600" cy="369332"/>
          </a:xfrm>
          <a:prstGeom prst="rect">
            <a:avLst/>
          </a:prstGeom>
          <a:noFill/>
          <a:ln w="9525">
            <a:noFill/>
            <a:miter lim="800000"/>
            <a:headEnd/>
            <a:tailEnd/>
          </a:ln>
        </p:spPr>
        <p:txBody>
          <a:bodyPr>
            <a:prstTxWarp prst="textNoShape">
              <a:avLst/>
            </a:prstTxWarp>
            <a:spAutoFit/>
          </a:bodyPr>
          <a:lstStyle/>
          <a:p>
            <a:r>
              <a:rPr lang="en-US" b="1" dirty="0">
                <a:solidFill>
                  <a:srgbClr val="FF0000"/>
                </a:solidFill>
              </a:rPr>
              <a:t>Totals above 40”</a:t>
            </a:r>
          </a:p>
        </p:txBody>
      </p:sp>
    </p:spTree>
    <p:extLst>
      <p:ext uri="{BB962C8B-B14F-4D97-AF65-F5344CB8AC3E}">
        <p14:creationId xmlns:p14="http://schemas.microsoft.com/office/powerpoint/2010/main" val="523431927"/>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3" descr="IA_total_avg_precip_1873.gif"/>
          <p:cNvPicPr>
            <a:picLocks noChangeAspect="1"/>
          </p:cNvPicPr>
          <p:nvPr/>
        </p:nvPicPr>
        <p:blipFill>
          <a:blip r:embed="rId2"/>
          <a:srcRect/>
          <a:stretch>
            <a:fillRect/>
          </a:stretch>
        </p:blipFill>
        <p:spPr bwMode="auto">
          <a:xfrm>
            <a:off x="0" y="2219646"/>
            <a:ext cx="9144000" cy="4700427"/>
          </a:xfrm>
          <a:prstGeom prst="rect">
            <a:avLst/>
          </a:prstGeom>
          <a:noFill/>
          <a:ln w="9525">
            <a:noFill/>
            <a:miter lim="800000"/>
            <a:headEnd/>
            <a:tailEnd/>
          </a:ln>
        </p:spPr>
      </p:pic>
      <p:sp>
        <p:nvSpPr>
          <p:cNvPr id="64516" name="TextBox 3"/>
          <p:cNvSpPr txBox="1">
            <a:spLocks noChangeArrowheads="1"/>
          </p:cNvSpPr>
          <p:nvPr/>
        </p:nvSpPr>
        <p:spPr bwMode="auto">
          <a:xfrm>
            <a:off x="831451" y="5475288"/>
            <a:ext cx="697727" cy="369332"/>
          </a:xfrm>
          <a:prstGeom prst="rect">
            <a:avLst/>
          </a:prstGeom>
          <a:noFill/>
          <a:ln w="9525">
            <a:noFill/>
            <a:miter lim="800000"/>
            <a:headEnd/>
            <a:tailEnd/>
          </a:ln>
        </p:spPr>
        <p:txBody>
          <a:bodyPr wrap="none">
            <a:prstTxWarp prst="textNoShape">
              <a:avLst/>
            </a:prstTxWarp>
            <a:spAutoFit/>
          </a:bodyPr>
          <a:lstStyle/>
          <a:p>
            <a:r>
              <a:rPr lang="en-US" b="1" dirty="0" smtClean="0">
                <a:solidFill>
                  <a:srgbClr val="FF0000"/>
                </a:solidFill>
              </a:rPr>
              <a:t>30</a:t>
            </a:r>
            <a:r>
              <a:rPr lang="en-US" sz="1800" b="1" dirty="0" smtClean="0">
                <a:solidFill>
                  <a:srgbClr val="FF0000"/>
                </a:solidFill>
              </a:rPr>
              <a:t>.8”</a:t>
            </a:r>
            <a:endParaRPr lang="en-US" sz="1800" b="1" dirty="0">
              <a:solidFill>
                <a:srgbClr val="FF0000"/>
              </a:solidFill>
            </a:endParaRPr>
          </a:p>
        </p:txBody>
      </p:sp>
      <p:cxnSp>
        <p:nvCxnSpPr>
          <p:cNvPr id="64517" name="Straight Arrow Connector 5"/>
          <p:cNvCxnSpPr>
            <a:cxnSpLocks noChangeShapeType="1"/>
          </p:cNvCxnSpPr>
          <p:nvPr/>
        </p:nvCxnSpPr>
        <p:spPr bwMode="auto">
          <a:xfrm rot="16200000" flipV="1">
            <a:off x="590151" y="4737100"/>
            <a:ext cx="838200" cy="355600"/>
          </a:xfrm>
          <a:prstGeom prst="straightConnector1">
            <a:avLst/>
          </a:prstGeom>
          <a:noFill/>
          <a:ln w="28575">
            <a:solidFill>
              <a:srgbClr val="FF0000"/>
            </a:solidFill>
            <a:round/>
            <a:headEnd/>
            <a:tailEnd type="arrow" w="med" len="med"/>
          </a:ln>
        </p:spPr>
      </p:cxnSp>
      <p:sp>
        <p:nvSpPr>
          <p:cNvPr id="64518" name="TextBox 8"/>
          <p:cNvSpPr txBox="1">
            <a:spLocks noChangeArrowheads="1"/>
          </p:cNvSpPr>
          <p:nvPr/>
        </p:nvSpPr>
        <p:spPr bwMode="auto">
          <a:xfrm>
            <a:off x="7848600" y="4800600"/>
            <a:ext cx="697727" cy="369332"/>
          </a:xfrm>
          <a:prstGeom prst="rect">
            <a:avLst/>
          </a:prstGeom>
          <a:noFill/>
          <a:ln w="9525">
            <a:noFill/>
            <a:miter lim="800000"/>
            <a:headEnd/>
            <a:tailEnd/>
          </a:ln>
        </p:spPr>
        <p:txBody>
          <a:bodyPr wrap="none">
            <a:prstTxWarp prst="textNoShape">
              <a:avLst/>
            </a:prstTxWarp>
            <a:spAutoFit/>
          </a:bodyPr>
          <a:lstStyle/>
          <a:p>
            <a:r>
              <a:rPr lang="en-US" sz="1800" b="1" dirty="0" smtClean="0">
                <a:solidFill>
                  <a:srgbClr val="FF0000"/>
                </a:solidFill>
              </a:rPr>
              <a:t>34.0”</a:t>
            </a:r>
            <a:endParaRPr lang="en-US" sz="1800" b="1" dirty="0">
              <a:solidFill>
                <a:srgbClr val="FF0000"/>
              </a:solidFill>
            </a:endParaRPr>
          </a:p>
        </p:txBody>
      </p:sp>
      <p:cxnSp>
        <p:nvCxnSpPr>
          <p:cNvPr id="64519" name="Straight Arrow Connector 9"/>
          <p:cNvCxnSpPr>
            <a:cxnSpLocks noChangeShapeType="1"/>
          </p:cNvCxnSpPr>
          <p:nvPr/>
        </p:nvCxnSpPr>
        <p:spPr bwMode="auto">
          <a:xfrm rot="5400000" flipH="1" flipV="1">
            <a:off x="8178800" y="4292600"/>
            <a:ext cx="609600" cy="406400"/>
          </a:xfrm>
          <a:prstGeom prst="straightConnector1">
            <a:avLst/>
          </a:prstGeom>
          <a:noFill/>
          <a:ln w="28575">
            <a:solidFill>
              <a:srgbClr val="FF0000"/>
            </a:solidFill>
            <a:round/>
            <a:headEnd/>
            <a:tailEnd type="arrow" w="med" len="med"/>
          </a:ln>
        </p:spPr>
      </p:cxnSp>
      <p:sp>
        <p:nvSpPr>
          <p:cNvPr id="64520" name="TextBox 11"/>
          <p:cNvSpPr txBox="1">
            <a:spLocks noChangeArrowheads="1"/>
          </p:cNvSpPr>
          <p:nvPr/>
        </p:nvSpPr>
        <p:spPr bwMode="auto">
          <a:xfrm>
            <a:off x="3561184" y="5105400"/>
            <a:ext cx="1441420" cy="369332"/>
          </a:xfrm>
          <a:prstGeom prst="rect">
            <a:avLst/>
          </a:prstGeom>
          <a:noFill/>
          <a:ln w="9525">
            <a:noFill/>
            <a:miter lim="800000"/>
            <a:headEnd/>
            <a:tailEnd/>
          </a:ln>
        </p:spPr>
        <p:txBody>
          <a:bodyPr wrap="none">
            <a:prstTxWarp prst="textNoShape">
              <a:avLst/>
            </a:prstTxWarp>
            <a:spAutoFit/>
          </a:bodyPr>
          <a:lstStyle/>
          <a:p>
            <a:r>
              <a:rPr lang="en-US" b="1" dirty="0" smtClean="0">
                <a:solidFill>
                  <a:srgbClr val="FF0000"/>
                </a:solidFill>
              </a:rPr>
              <a:t>10% </a:t>
            </a:r>
            <a:r>
              <a:rPr lang="en-US" b="1" dirty="0">
                <a:solidFill>
                  <a:srgbClr val="FF0000"/>
                </a:solidFill>
              </a:rPr>
              <a:t>increase</a:t>
            </a:r>
          </a:p>
        </p:txBody>
      </p:sp>
      <p:sp>
        <p:nvSpPr>
          <p:cNvPr id="9" name="TextBox 2"/>
          <p:cNvSpPr txBox="1">
            <a:spLocks noChangeArrowheads="1"/>
          </p:cNvSpPr>
          <p:nvPr/>
        </p:nvSpPr>
        <p:spPr bwMode="auto">
          <a:xfrm>
            <a:off x="1339055" y="1240094"/>
            <a:ext cx="6661549" cy="707886"/>
          </a:xfrm>
          <a:prstGeom prst="rect">
            <a:avLst/>
          </a:prstGeom>
          <a:noFill/>
          <a:ln w="9525">
            <a:noFill/>
            <a:miter lim="800000"/>
            <a:headEnd/>
            <a:tailEnd/>
          </a:ln>
        </p:spPr>
        <p:txBody>
          <a:bodyPr wrap="none">
            <a:prstTxWarp prst="textNoShape">
              <a:avLst/>
            </a:prstTxWarp>
            <a:spAutoFit/>
          </a:bodyPr>
          <a:lstStyle/>
          <a:p>
            <a:r>
              <a:rPr lang="en-US" sz="4000" b="1" dirty="0" smtClean="0">
                <a:solidFill>
                  <a:srgbClr val="212189"/>
                </a:solidFill>
                <a:ea typeface="Arial" pitchFamily="29" charset="0"/>
                <a:cs typeface="Arial" pitchFamily="29" charset="0"/>
              </a:rPr>
              <a:t>Iowa State</a:t>
            </a:r>
            <a:r>
              <a:rPr lang="en-US" sz="4000" b="1" dirty="0">
                <a:solidFill>
                  <a:srgbClr val="212189"/>
                </a:solidFill>
                <a:ea typeface="Arial" pitchFamily="29" charset="0"/>
                <a:cs typeface="Arial" pitchFamily="29" charset="0"/>
              </a:rPr>
              <a:t>-Wide Average Data</a:t>
            </a:r>
          </a:p>
        </p:txBody>
      </p:sp>
      <p:sp>
        <p:nvSpPr>
          <p:cNvPr id="10" name="Oval 3"/>
          <p:cNvSpPr>
            <a:spLocks noChangeArrowheads="1"/>
          </p:cNvSpPr>
          <p:nvPr/>
        </p:nvSpPr>
        <p:spPr bwMode="auto">
          <a:xfrm>
            <a:off x="762000" y="3074988"/>
            <a:ext cx="1981200" cy="533400"/>
          </a:xfrm>
          <a:prstGeom prst="ellipse">
            <a:avLst/>
          </a:prstGeom>
          <a:noFill/>
          <a:ln w="38100">
            <a:solidFill>
              <a:srgbClr val="FF0000"/>
            </a:solidFill>
            <a:round/>
            <a:headEnd/>
            <a:tailEnd/>
          </a:ln>
        </p:spPr>
        <p:txBody>
          <a:bodyPr>
            <a:prstTxWarp prst="textNoShape">
              <a:avLst/>
            </a:prstTxWarp>
          </a:bodyPr>
          <a:lstStyle/>
          <a:p>
            <a:pPr eaLnBrk="0" hangingPunct="0"/>
            <a:endParaRPr lang="en-US"/>
          </a:p>
        </p:txBody>
      </p:sp>
      <p:sp>
        <p:nvSpPr>
          <p:cNvPr id="11" name="TextBox 7"/>
          <p:cNvSpPr txBox="1">
            <a:spLocks noChangeArrowheads="1"/>
          </p:cNvSpPr>
          <p:nvPr/>
        </p:nvSpPr>
        <p:spPr bwMode="auto">
          <a:xfrm>
            <a:off x="1295400" y="3098800"/>
            <a:ext cx="867470" cy="369332"/>
          </a:xfrm>
          <a:prstGeom prst="rect">
            <a:avLst/>
          </a:prstGeom>
          <a:noFill/>
          <a:ln w="9525">
            <a:noFill/>
            <a:miter lim="800000"/>
            <a:headEnd/>
            <a:tailEnd/>
          </a:ln>
        </p:spPr>
        <p:txBody>
          <a:bodyPr wrap="none">
            <a:prstTxWarp prst="textNoShape">
              <a:avLst/>
            </a:prstTxWarp>
            <a:spAutoFit/>
          </a:bodyPr>
          <a:lstStyle/>
          <a:p>
            <a:r>
              <a:rPr lang="en-US" sz="1800" b="1" dirty="0">
                <a:solidFill>
                  <a:srgbClr val="FF0000"/>
                </a:solidFill>
              </a:rPr>
              <a:t>2 years</a:t>
            </a:r>
          </a:p>
        </p:txBody>
      </p:sp>
      <p:sp>
        <p:nvSpPr>
          <p:cNvPr id="12" name="Oval 3"/>
          <p:cNvSpPr>
            <a:spLocks noChangeArrowheads="1"/>
          </p:cNvSpPr>
          <p:nvPr/>
        </p:nvSpPr>
        <p:spPr bwMode="auto">
          <a:xfrm>
            <a:off x="5105400" y="2821781"/>
            <a:ext cx="3810000" cy="1143000"/>
          </a:xfrm>
          <a:prstGeom prst="ellipse">
            <a:avLst/>
          </a:prstGeom>
          <a:noFill/>
          <a:ln w="38100">
            <a:solidFill>
              <a:srgbClr val="FF0000"/>
            </a:solidFill>
            <a:round/>
            <a:headEnd/>
            <a:tailEnd/>
          </a:ln>
        </p:spPr>
        <p:txBody>
          <a:bodyPr>
            <a:prstTxWarp prst="textNoShape">
              <a:avLst/>
            </a:prstTxWarp>
          </a:bodyPr>
          <a:lstStyle/>
          <a:p>
            <a:pPr eaLnBrk="0" hangingPunct="0"/>
            <a:endParaRPr lang="en-US"/>
          </a:p>
        </p:txBody>
      </p:sp>
      <p:sp>
        <p:nvSpPr>
          <p:cNvPr id="13" name="TextBox 5"/>
          <p:cNvSpPr txBox="1">
            <a:spLocks noChangeArrowheads="1"/>
          </p:cNvSpPr>
          <p:nvPr/>
        </p:nvSpPr>
        <p:spPr bwMode="auto">
          <a:xfrm>
            <a:off x="6529735" y="3006447"/>
            <a:ext cx="867470" cy="369332"/>
          </a:xfrm>
          <a:prstGeom prst="rect">
            <a:avLst/>
          </a:prstGeom>
          <a:noFill/>
          <a:ln w="9525">
            <a:noFill/>
            <a:miter lim="800000"/>
            <a:headEnd/>
            <a:tailEnd/>
          </a:ln>
        </p:spPr>
        <p:txBody>
          <a:bodyPr wrap="none">
            <a:prstTxWarp prst="textNoShape">
              <a:avLst/>
            </a:prstTxWarp>
            <a:spAutoFit/>
          </a:bodyPr>
          <a:lstStyle/>
          <a:p>
            <a:r>
              <a:rPr lang="en-US" b="1" dirty="0">
                <a:solidFill>
                  <a:srgbClr val="FF0000"/>
                </a:solidFill>
              </a:rPr>
              <a:t>8 years</a:t>
            </a:r>
          </a:p>
        </p:txBody>
      </p:sp>
      <p:sp>
        <p:nvSpPr>
          <p:cNvPr id="14" name="TextBox 4"/>
          <p:cNvSpPr txBox="1">
            <a:spLocks noChangeArrowheads="1"/>
          </p:cNvSpPr>
          <p:nvPr/>
        </p:nvSpPr>
        <p:spPr bwMode="auto">
          <a:xfrm>
            <a:off x="3111500" y="2821781"/>
            <a:ext cx="2514600" cy="369332"/>
          </a:xfrm>
          <a:prstGeom prst="rect">
            <a:avLst/>
          </a:prstGeom>
          <a:noFill/>
          <a:ln w="9525">
            <a:noFill/>
            <a:miter lim="800000"/>
            <a:headEnd/>
            <a:tailEnd/>
          </a:ln>
        </p:spPr>
        <p:txBody>
          <a:bodyPr>
            <a:prstTxWarp prst="textNoShape">
              <a:avLst/>
            </a:prstTxWarp>
            <a:spAutoFit/>
          </a:bodyPr>
          <a:lstStyle/>
          <a:p>
            <a:r>
              <a:rPr lang="en-US" b="1" dirty="0">
                <a:solidFill>
                  <a:srgbClr val="FF0000"/>
                </a:solidFill>
              </a:rPr>
              <a:t>Totals above 40”</a:t>
            </a:r>
          </a:p>
        </p:txBody>
      </p:sp>
    </p:spTree>
    <p:extLst>
      <p:ext uri="{BB962C8B-B14F-4D97-AF65-F5344CB8AC3E}">
        <p14:creationId xmlns:p14="http://schemas.microsoft.com/office/powerpoint/2010/main" val="305715398"/>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descr="crp_annual_precip_1896_inches 1"/>
          <p:cNvPicPr>
            <a:picLocks noChangeAspect="1" noChangeArrowheads="1"/>
          </p:cNvPicPr>
          <p:nvPr/>
        </p:nvPicPr>
        <p:blipFill>
          <a:blip r:embed="rId3"/>
          <a:srcRect/>
          <a:stretch>
            <a:fillRect/>
          </a:stretch>
        </p:blipFill>
        <p:spPr bwMode="auto">
          <a:xfrm>
            <a:off x="0" y="1874006"/>
            <a:ext cx="9185275" cy="4983994"/>
          </a:xfrm>
          <a:prstGeom prst="rect">
            <a:avLst/>
          </a:prstGeom>
          <a:noFill/>
          <a:ln w="9525">
            <a:noFill/>
            <a:miter lim="800000"/>
            <a:headEnd/>
            <a:tailEnd/>
          </a:ln>
        </p:spPr>
      </p:pic>
      <p:sp>
        <p:nvSpPr>
          <p:cNvPr id="9" name="TextBox 2"/>
          <p:cNvSpPr txBox="1">
            <a:spLocks noChangeArrowheads="1"/>
          </p:cNvSpPr>
          <p:nvPr/>
        </p:nvSpPr>
        <p:spPr bwMode="auto">
          <a:xfrm>
            <a:off x="3048000" y="1186825"/>
            <a:ext cx="3376613" cy="523875"/>
          </a:xfrm>
          <a:prstGeom prst="rect">
            <a:avLst/>
          </a:prstGeom>
          <a:noFill/>
          <a:ln w="9525">
            <a:noFill/>
            <a:miter lim="800000"/>
            <a:headEnd/>
            <a:tailEnd/>
          </a:ln>
        </p:spPr>
        <p:txBody>
          <a:bodyPr wrap="none">
            <a:prstTxWarp prst="textNoShape">
              <a:avLst/>
            </a:prstTxWarp>
            <a:spAutoFit/>
          </a:bodyPr>
          <a:lstStyle/>
          <a:p>
            <a:r>
              <a:rPr lang="en-US" sz="2800" b="1" dirty="0">
                <a:solidFill>
                  <a:srgbClr val="212189"/>
                </a:solidFill>
              </a:rPr>
              <a:t>Cedar Rapids Data</a:t>
            </a:r>
          </a:p>
        </p:txBody>
      </p:sp>
    </p:spTree>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descr="crp_annual_precip_1896_inches 1"/>
          <p:cNvPicPr>
            <a:picLocks noChangeAspect="1" noChangeArrowheads="1"/>
          </p:cNvPicPr>
          <p:nvPr/>
        </p:nvPicPr>
        <p:blipFill>
          <a:blip r:embed="rId3"/>
          <a:srcRect/>
          <a:stretch>
            <a:fillRect/>
          </a:stretch>
        </p:blipFill>
        <p:spPr bwMode="auto">
          <a:xfrm>
            <a:off x="0" y="1874006"/>
            <a:ext cx="9185275" cy="4983994"/>
          </a:xfrm>
          <a:prstGeom prst="rect">
            <a:avLst/>
          </a:prstGeom>
          <a:noFill/>
          <a:ln w="9525">
            <a:noFill/>
            <a:miter lim="800000"/>
            <a:headEnd/>
            <a:tailEnd/>
          </a:ln>
        </p:spPr>
      </p:pic>
      <p:sp>
        <p:nvSpPr>
          <p:cNvPr id="70660" name="TextBox 3"/>
          <p:cNvSpPr txBox="1">
            <a:spLocks noChangeArrowheads="1"/>
          </p:cNvSpPr>
          <p:nvPr/>
        </p:nvSpPr>
        <p:spPr bwMode="auto">
          <a:xfrm>
            <a:off x="1066800" y="5882126"/>
            <a:ext cx="711200" cy="369888"/>
          </a:xfrm>
          <a:prstGeom prst="rect">
            <a:avLst/>
          </a:prstGeom>
          <a:noFill/>
          <a:ln w="9525">
            <a:noFill/>
            <a:miter lim="800000"/>
            <a:headEnd/>
            <a:tailEnd/>
          </a:ln>
        </p:spPr>
        <p:txBody>
          <a:bodyPr wrap="none">
            <a:prstTxWarp prst="textNoShape">
              <a:avLst/>
            </a:prstTxWarp>
            <a:spAutoFit/>
          </a:bodyPr>
          <a:lstStyle/>
          <a:p>
            <a:r>
              <a:rPr lang="en-US" sz="1800" b="1" dirty="0">
                <a:solidFill>
                  <a:srgbClr val="FF0000"/>
                </a:solidFill>
              </a:rPr>
              <a:t>28.0”</a:t>
            </a:r>
          </a:p>
        </p:txBody>
      </p:sp>
      <p:sp>
        <p:nvSpPr>
          <p:cNvPr id="70661" name="TextBox 4"/>
          <p:cNvSpPr txBox="1">
            <a:spLocks noChangeArrowheads="1"/>
          </p:cNvSpPr>
          <p:nvPr/>
        </p:nvSpPr>
        <p:spPr bwMode="auto">
          <a:xfrm>
            <a:off x="7289800" y="5882126"/>
            <a:ext cx="711200" cy="369888"/>
          </a:xfrm>
          <a:prstGeom prst="rect">
            <a:avLst/>
          </a:prstGeom>
          <a:noFill/>
          <a:ln w="9525">
            <a:noFill/>
            <a:miter lim="800000"/>
            <a:headEnd/>
            <a:tailEnd/>
          </a:ln>
        </p:spPr>
        <p:txBody>
          <a:bodyPr wrap="none">
            <a:prstTxWarp prst="textNoShape">
              <a:avLst/>
            </a:prstTxWarp>
            <a:spAutoFit/>
          </a:bodyPr>
          <a:lstStyle/>
          <a:p>
            <a:r>
              <a:rPr lang="en-US" sz="1800" b="1" dirty="0">
                <a:solidFill>
                  <a:srgbClr val="FF0000"/>
                </a:solidFill>
              </a:rPr>
              <a:t>37.0”</a:t>
            </a:r>
          </a:p>
        </p:txBody>
      </p:sp>
      <p:cxnSp>
        <p:nvCxnSpPr>
          <p:cNvPr id="70662" name="Straight Arrow Connector 5"/>
          <p:cNvCxnSpPr>
            <a:cxnSpLocks noChangeShapeType="1"/>
          </p:cNvCxnSpPr>
          <p:nvPr/>
        </p:nvCxnSpPr>
        <p:spPr bwMode="auto">
          <a:xfrm rot="16200000" flipV="1">
            <a:off x="342900" y="5158226"/>
            <a:ext cx="1066800" cy="381000"/>
          </a:xfrm>
          <a:prstGeom prst="straightConnector1">
            <a:avLst/>
          </a:prstGeom>
          <a:noFill/>
          <a:ln w="28575">
            <a:solidFill>
              <a:srgbClr val="FF0000"/>
            </a:solidFill>
            <a:round/>
            <a:headEnd/>
            <a:tailEnd type="arrow" w="med" len="med"/>
          </a:ln>
        </p:spPr>
      </p:cxnSp>
      <p:cxnSp>
        <p:nvCxnSpPr>
          <p:cNvPr id="70663" name="Straight Arrow Connector 7"/>
          <p:cNvCxnSpPr>
            <a:cxnSpLocks noChangeShapeType="1"/>
          </p:cNvCxnSpPr>
          <p:nvPr/>
        </p:nvCxnSpPr>
        <p:spPr bwMode="auto">
          <a:xfrm rot="5400000" flipH="1" flipV="1">
            <a:off x="7411376" y="4724374"/>
            <a:ext cx="1480677" cy="834829"/>
          </a:xfrm>
          <a:prstGeom prst="straightConnector1">
            <a:avLst/>
          </a:prstGeom>
          <a:noFill/>
          <a:ln w="28575">
            <a:solidFill>
              <a:srgbClr val="FF0000"/>
            </a:solidFill>
            <a:round/>
            <a:headEnd/>
            <a:tailEnd type="arrow" w="med" len="med"/>
          </a:ln>
        </p:spPr>
      </p:cxnSp>
      <p:sp>
        <p:nvSpPr>
          <p:cNvPr id="70664" name="TextBox 9"/>
          <p:cNvSpPr txBox="1">
            <a:spLocks noChangeArrowheads="1"/>
          </p:cNvSpPr>
          <p:nvPr/>
        </p:nvSpPr>
        <p:spPr bwMode="auto">
          <a:xfrm>
            <a:off x="3581400" y="5790051"/>
            <a:ext cx="1441420" cy="369332"/>
          </a:xfrm>
          <a:prstGeom prst="rect">
            <a:avLst/>
          </a:prstGeom>
          <a:noFill/>
          <a:ln w="9525">
            <a:noFill/>
            <a:miter lim="800000"/>
            <a:headEnd/>
            <a:tailEnd/>
          </a:ln>
        </p:spPr>
        <p:txBody>
          <a:bodyPr wrap="none">
            <a:prstTxWarp prst="textNoShape">
              <a:avLst/>
            </a:prstTxWarp>
            <a:spAutoFit/>
          </a:bodyPr>
          <a:lstStyle/>
          <a:p>
            <a:r>
              <a:rPr lang="en-US" b="1" dirty="0">
                <a:solidFill>
                  <a:srgbClr val="FF0000"/>
                </a:solidFill>
              </a:rPr>
              <a:t>32% increase</a:t>
            </a:r>
          </a:p>
        </p:txBody>
      </p:sp>
      <p:sp>
        <p:nvSpPr>
          <p:cNvPr id="9" name="TextBox 2"/>
          <p:cNvSpPr txBox="1">
            <a:spLocks noChangeArrowheads="1"/>
          </p:cNvSpPr>
          <p:nvPr/>
        </p:nvSpPr>
        <p:spPr bwMode="auto">
          <a:xfrm>
            <a:off x="3048000" y="1186825"/>
            <a:ext cx="3376613" cy="523875"/>
          </a:xfrm>
          <a:prstGeom prst="rect">
            <a:avLst/>
          </a:prstGeom>
          <a:noFill/>
          <a:ln w="9525">
            <a:noFill/>
            <a:miter lim="800000"/>
            <a:headEnd/>
            <a:tailEnd/>
          </a:ln>
        </p:spPr>
        <p:txBody>
          <a:bodyPr wrap="none">
            <a:prstTxWarp prst="textNoShape">
              <a:avLst/>
            </a:prstTxWarp>
            <a:spAutoFit/>
          </a:bodyPr>
          <a:lstStyle/>
          <a:p>
            <a:r>
              <a:rPr lang="en-US" sz="2800" b="1" dirty="0">
                <a:solidFill>
                  <a:srgbClr val="212189"/>
                </a:solidFill>
              </a:rPr>
              <a:t>Cedar Rapids Data</a:t>
            </a:r>
          </a:p>
        </p:txBody>
      </p:sp>
      <p:sp>
        <p:nvSpPr>
          <p:cNvPr id="10" name="Rectangle 9"/>
          <p:cNvSpPr/>
          <p:nvPr/>
        </p:nvSpPr>
        <p:spPr>
          <a:xfrm>
            <a:off x="8613579" y="3585634"/>
            <a:ext cx="88900" cy="76199"/>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8569129" y="3738034"/>
            <a:ext cx="88900" cy="76199"/>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descr="crp_annual_precip_1896_inches 1"/>
          <p:cNvPicPr>
            <a:picLocks noChangeAspect="1" noChangeArrowheads="1"/>
          </p:cNvPicPr>
          <p:nvPr/>
        </p:nvPicPr>
        <p:blipFill>
          <a:blip r:embed="rId3"/>
          <a:srcRect/>
          <a:stretch>
            <a:fillRect/>
          </a:stretch>
        </p:blipFill>
        <p:spPr bwMode="auto">
          <a:xfrm>
            <a:off x="0" y="1874006"/>
            <a:ext cx="9185275" cy="4983994"/>
          </a:xfrm>
          <a:prstGeom prst="rect">
            <a:avLst/>
          </a:prstGeom>
          <a:noFill/>
          <a:ln w="9525">
            <a:noFill/>
            <a:miter lim="800000"/>
            <a:headEnd/>
            <a:tailEnd/>
          </a:ln>
        </p:spPr>
      </p:pic>
      <p:sp>
        <p:nvSpPr>
          <p:cNvPr id="70660" name="TextBox 3"/>
          <p:cNvSpPr txBox="1">
            <a:spLocks noChangeArrowheads="1"/>
          </p:cNvSpPr>
          <p:nvPr/>
        </p:nvSpPr>
        <p:spPr bwMode="auto">
          <a:xfrm>
            <a:off x="1066800" y="5882126"/>
            <a:ext cx="711200" cy="369888"/>
          </a:xfrm>
          <a:prstGeom prst="rect">
            <a:avLst/>
          </a:prstGeom>
          <a:noFill/>
          <a:ln w="9525">
            <a:noFill/>
            <a:miter lim="800000"/>
            <a:headEnd/>
            <a:tailEnd/>
          </a:ln>
        </p:spPr>
        <p:txBody>
          <a:bodyPr wrap="none">
            <a:prstTxWarp prst="textNoShape">
              <a:avLst/>
            </a:prstTxWarp>
            <a:spAutoFit/>
          </a:bodyPr>
          <a:lstStyle/>
          <a:p>
            <a:r>
              <a:rPr lang="en-US" sz="1800" b="1" dirty="0">
                <a:solidFill>
                  <a:srgbClr val="FF0000"/>
                </a:solidFill>
              </a:rPr>
              <a:t>28.0”</a:t>
            </a:r>
          </a:p>
        </p:txBody>
      </p:sp>
      <p:sp>
        <p:nvSpPr>
          <p:cNvPr id="70661" name="TextBox 4"/>
          <p:cNvSpPr txBox="1">
            <a:spLocks noChangeArrowheads="1"/>
          </p:cNvSpPr>
          <p:nvPr/>
        </p:nvSpPr>
        <p:spPr bwMode="auto">
          <a:xfrm>
            <a:off x="7289800" y="5882126"/>
            <a:ext cx="711200" cy="369888"/>
          </a:xfrm>
          <a:prstGeom prst="rect">
            <a:avLst/>
          </a:prstGeom>
          <a:noFill/>
          <a:ln w="9525">
            <a:noFill/>
            <a:miter lim="800000"/>
            <a:headEnd/>
            <a:tailEnd/>
          </a:ln>
        </p:spPr>
        <p:txBody>
          <a:bodyPr wrap="none">
            <a:prstTxWarp prst="textNoShape">
              <a:avLst/>
            </a:prstTxWarp>
            <a:spAutoFit/>
          </a:bodyPr>
          <a:lstStyle/>
          <a:p>
            <a:r>
              <a:rPr lang="en-US" sz="1800" b="1" dirty="0">
                <a:solidFill>
                  <a:srgbClr val="FF0000"/>
                </a:solidFill>
              </a:rPr>
              <a:t>37.0”</a:t>
            </a:r>
          </a:p>
        </p:txBody>
      </p:sp>
      <p:cxnSp>
        <p:nvCxnSpPr>
          <p:cNvPr id="70662" name="Straight Arrow Connector 5"/>
          <p:cNvCxnSpPr>
            <a:cxnSpLocks noChangeShapeType="1"/>
          </p:cNvCxnSpPr>
          <p:nvPr/>
        </p:nvCxnSpPr>
        <p:spPr bwMode="auto">
          <a:xfrm rot="16200000" flipV="1">
            <a:off x="342900" y="5158226"/>
            <a:ext cx="1066800" cy="381000"/>
          </a:xfrm>
          <a:prstGeom prst="straightConnector1">
            <a:avLst/>
          </a:prstGeom>
          <a:noFill/>
          <a:ln w="28575">
            <a:solidFill>
              <a:srgbClr val="FF0000"/>
            </a:solidFill>
            <a:round/>
            <a:headEnd/>
            <a:tailEnd type="arrow" w="med" len="med"/>
          </a:ln>
        </p:spPr>
      </p:cxnSp>
      <p:cxnSp>
        <p:nvCxnSpPr>
          <p:cNvPr id="70663" name="Straight Arrow Connector 7"/>
          <p:cNvCxnSpPr>
            <a:cxnSpLocks noChangeShapeType="1"/>
          </p:cNvCxnSpPr>
          <p:nvPr/>
        </p:nvCxnSpPr>
        <p:spPr bwMode="auto">
          <a:xfrm rot="5400000" flipH="1" flipV="1">
            <a:off x="7411376" y="4724374"/>
            <a:ext cx="1480677" cy="834829"/>
          </a:xfrm>
          <a:prstGeom prst="straightConnector1">
            <a:avLst/>
          </a:prstGeom>
          <a:noFill/>
          <a:ln w="28575">
            <a:solidFill>
              <a:srgbClr val="FF0000"/>
            </a:solidFill>
            <a:round/>
            <a:headEnd/>
            <a:tailEnd type="arrow" w="med" len="med"/>
          </a:ln>
        </p:spPr>
      </p:cxnSp>
      <p:sp>
        <p:nvSpPr>
          <p:cNvPr id="70664" name="TextBox 9"/>
          <p:cNvSpPr txBox="1">
            <a:spLocks noChangeArrowheads="1"/>
          </p:cNvSpPr>
          <p:nvPr/>
        </p:nvSpPr>
        <p:spPr bwMode="auto">
          <a:xfrm>
            <a:off x="3581400" y="5790051"/>
            <a:ext cx="1441420" cy="369332"/>
          </a:xfrm>
          <a:prstGeom prst="rect">
            <a:avLst/>
          </a:prstGeom>
          <a:noFill/>
          <a:ln w="9525">
            <a:noFill/>
            <a:miter lim="800000"/>
            <a:headEnd/>
            <a:tailEnd/>
          </a:ln>
        </p:spPr>
        <p:txBody>
          <a:bodyPr wrap="none">
            <a:prstTxWarp prst="textNoShape">
              <a:avLst/>
            </a:prstTxWarp>
            <a:spAutoFit/>
          </a:bodyPr>
          <a:lstStyle/>
          <a:p>
            <a:r>
              <a:rPr lang="en-US" b="1" dirty="0">
                <a:solidFill>
                  <a:srgbClr val="FF0000"/>
                </a:solidFill>
              </a:rPr>
              <a:t>32% increase</a:t>
            </a:r>
          </a:p>
        </p:txBody>
      </p:sp>
      <p:sp>
        <p:nvSpPr>
          <p:cNvPr id="9" name="TextBox 2"/>
          <p:cNvSpPr txBox="1">
            <a:spLocks noChangeArrowheads="1"/>
          </p:cNvSpPr>
          <p:nvPr/>
        </p:nvSpPr>
        <p:spPr bwMode="auto">
          <a:xfrm>
            <a:off x="3048000" y="1186825"/>
            <a:ext cx="3376613" cy="523875"/>
          </a:xfrm>
          <a:prstGeom prst="rect">
            <a:avLst/>
          </a:prstGeom>
          <a:noFill/>
          <a:ln w="9525">
            <a:noFill/>
            <a:miter lim="800000"/>
            <a:headEnd/>
            <a:tailEnd/>
          </a:ln>
        </p:spPr>
        <p:txBody>
          <a:bodyPr wrap="none">
            <a:prstTxWarp prst="textNoShape">
              <a:avLst/>
            </a:prstTxWarp>
            <a:spAutoFit/>
          </a:bodyPr>
          <a:lstStyle/>
          <a:p>
            <a:r>
              <a:rPr lang="en-US" sz="2800" b="1" dirty="0">
                <a:solidFill>
                  <a:srgbClr val="212189"/>
                </a:solidFill>
              </a:rPr>
              <a:t>Cedar Rapids Data</a:t>
            </a:r>
          </a:p>
        </p:txBody>
      </p:sp>
      <p:sp>
        <p:nvSpPr>
          <p:cNvPr id="10" name="Rectangle 9"/>
          <p:cNvSpPr/>
          <p:nvPr/>
        </p:nvSpPr>
        <p:spPr>
          <a:xfrm>
            <a:off x="8613579" y="3585634"/>
            <a:ext cx="88900" cy="76199"/>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8569129" y="3738034"/>
            <a:ext cx="88900" cy="76199"/>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482600" y="3585634"/>
            <a:ext cx="1168400" cy="609600"/>
          </a:xfrm>
          <a:prstGeom prst="ellipse">
            <a:avLst/>
          </a:prstGeom>
          <a:noFill/>
          <a:ln w="28575"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4572000" y="2857500"/>
            <a:ext cx="4381500" cy="1238250"/>
          </a:xfrm>
          <a:prstGeom prst="ellipse">
            <a:avLst/>
          </a:prstGeom>
          <a:noFill/>
          <a:ln w="28575"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1778000" y="2857500"/>
            <a:ext cx="2319867" cy="646331"/>
          </a:xfrm>
          <a:prstGeom prst="rect">
            <a:avLst/>
          </a:prstGeom>
          <a:noFill/>
        </p:spPr>
        <p:txBody>
          <a:bodyPr wrap="square" rtlCol="0">
            <a:spAutoFit/>
          </a:bodyPr>
          <a:lstStyle/>
          <a:p>
            <a:pPr algn="ctr"/>
            <a:r>
              <a:rPr lang="en-US" b="1" dirty="0" smtClean="0">
                <a:solidFill>
                  <a:srgbClr val="FF0000"/>
                </a:solidFill>
              </a:rPr>
              <a:t>Years with more than 40 inches</a:t>
            </a:r>
            <a:endParaRPr lang="en-US" b="1" dirty="0">
              <a:solidFill>
                <a:srgbClr val="FF0000"/>
              </a:solidFill>
            </a:endParaRPr>
          </a:p>
        </p:txBody>
      </p:sp>
      <p:sp>
        <p:nvSpPr>
          <p:cNvPr id="15" name="TextBox 14"/>
          <p:cNvSpPr txBox="1"/>
          <p:nvPr/>
        </p:nvSpPr>
        <p:spPr>
          <a:xfrm>
            <a:off x="1217630" y="3726418"/>
            <a:ext cx="301660" cy="369332"/>
          </a:xfrm>
          <a:prstGeom prst="rect">
            <a:avLst/>
          </a:prstGeom>
          <a:noFill/>
        </p:spPr>
        <p:txBody>
          <a:bodyPr wrap="none" rtlCol="0">
            <a:spAutoFit/>
          </a:bodyPr>
          <a:lstStyle/>
          <a:p>
            <a:r>
              <a:rPr lang="en-US" dirty="0" smtClean="0">
                <a:solidFill>
                  <a:srgbClr val="FF0000"/>
                </a:solidFill>
              </a:rPr>
              <a:t>1</a:t>
            </a:r>
            <a:endParaRPr lang="en-US" dirty="0">
              <a:solidFill>
                <a:srgbClr val="FF0000"/>
              </a:solidFill>
            </a:endParaRPr>
          </a:p>
        </p:txBody>
      </p:sp>
      <p:sp>
        <p:nvSpPr>
          <p:cNvPr id="16" name="TextBox 15"/>
          <p:cNvSpPr txBox="1"/>
          <p:nvPr/>
        </p:nvSpPr>
        <p:spPr>
          <a:xfrm>
            <a:off x="5960533" y="3183467"/>
            <a:ext cx="418654" cy="369332"/>
          </a:xfrm>
          <a:prstGeom prst="rect">
            <a:avLst/>
          </a:prstGeom>
          <a:noFill/>
        </p:spPr>
        <p:txBody>
          <a:bodyPr wrap="none" rtlCol="0">
            <a:spAutoFit/>
          </a:bodyPr>
          <a:lstStyle/>
          <a:p>
            <a:r>
              <a:rPr lang="en-US" b="1" dirty="0" smtClean="0">
                <a:solidFill>
                  <a:srgbClr val="FF0000"/>
                </a:solidFill>
              </a:rPr>
              <a:t>11</a:t>
            </a:r>
            <a:endParaRPr lang="en-US" b="1" dirty="0">
              <a:solidFill>
                <a:srgbClr val="FF0000"/>
              </a:solidFill>
            </a:endParaRPr>
          </a:p>
        </p:txBody>
      </p:sp>
    </p:spTree>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4" descr="Extremes cover.tiff"/>
          <p:cNvPicPr>
            <a:picLocks noChangeAspect="1"/>
          </p:cNvPicPr>
          <p:nvPr/>
        </p:nvPicPr>
        <p:blipFill>
          <a:blip r:embed="rId2"/>
          <a:srcRect/>
          <a:stretch>
            <a:fillRect/>
          </a:stretch>
        </p:blipFill>
        <p:spPr bwMode="auto">
          <a:xfrm>
            <a:off x="0" y="1133562"/>
            <a:ext cx="4451015" cy="5724437"/>
          </a:xfrm>
          <a:prstGeom prst="rect">
            <a:avLst/>
          </a:prstGeom>
          <a:noFill/>
          <a:ln w="9525">
            <a:noFill/>
            <a:miter lim="800000"/>
            <a:headEnd/>
            <a:tailEnd/>
          </a:ln>
        </p:spPr>
      </p:pic>
      <p:sp>
        <p:nvSpPr>
          <p:cNvPr id="76803" name="TextBox 6"/>
          <p:cNvSpPr txBox="1">
            <a:spLocks noChangeArrowheads="1"/>
          </p:cNvSpPr>
          <p:nvPr/>
        </p:nvSpPr>
        <p:spPr bwMode="auto">
          <a:xfrm>
            <a:off x="4925070" y="1282215"/>
            <a:ext cx="3505200" cy="3140075"/>
          </a:xfrm>
          <a:prstGeom prst="rect">
            <a:avLst/>
          </a:prstGeom>
          <a:noFill/>
          <a:ln w="9525">
            <a:noFill/>
            <a:miter lim="800000"/>
            <a:headEnd/>
            <a:tailEnd/>
          </a:ln>
        </p:spPr>
        <p:txBody>
          <a:bodyPr>
            <a:prstTxWarp prst="textNoShape">
              <a:avLst/>
            </a:prstTxWarp>
            <a:spAutoFit/>
          </a:bodyPr>
          <a:lstStyle/>
          <a:p>
            <a:r>
              <a:rPr lang="en-US" sz="1800" dirty="0">
                <a:solidFill>
                  <a:srgbClr val="212189"/>
                </a:solidFill>
                <a:latin typeface="Calibri" pitchFamily="29" charset="0"/>
              </a:rPr>
              <a:t>“One of the clearest trends in the United States observational record is an increasing frequency and intensity of heavy precipitation events… Over the last century there was a 50% increase in the frequency of days with precipitation over 101.6 mm (four inches) in the upper </a:t>
            </a:r>
            <a:r>
              <a:rPr lang="en-US" sz="1800" dirty="0" err="1">
                <a:solidFill>
                  <a:srgbClr val="212189"/>
                </a:solidFill>
                <a:latin typeface="Calibri" pitchFamily="29" charset="0"/>
              </a:rPr>
              <a:t>midwestern</a:t>
            </a:r>
            <a:r>
              <a:rPr lang="en-US" sz="1800" dirty="0">
                <a:solidFill>
                  <a:srgbClr val="212189"/>
                </a:solidFill>
                <a:latin typeface="Calibri" pitchFamily="29" charset="0"/>
              </a:rPr>
              <a:t> U.S.; this trend is statistically significant “</a:t>
            </a:r>
          </a:p>
        </p:txBody>
      </p:sp>
      <p:pic>
        <p:nvPicPr>
          <p:cNvPr id="76804" name="Picture 4" descr="HeavyPrecipMap.tiff"/>
          <p:cNvPicPr>
            <a:picLocks noChangeAspect="1"/>
          </p:cNvPicPr>
          <p:nvPr/>
        </p:nvPicPr>
        <p:blipFill>
          <a:blip r:embed="rId3"/>
          <a:srcRect/>
          <a:stretch>
            <a:fillRect/>
          </a:stretch>
        </p:blipFill>
        <p:spPr bwMode="auto">
          <a:xfrm>
            <a:off x="6209142" y="4167199"/>
            <a:ext cx="2064073" cy="2188512"/>
          </a:xfrm>
          <a:prstGeom prst="rect">
            <a:avLst/>
          </a:prstGeom>
          <a:noFill/>
          <a:ln w="9525">
            <a:noFill/>
            <a:miter lim="800000"/>
            <a:headEnd/>
            <a:tailEnd/>
          </a:ln>
        </p:spPr>
      </p:pic>
      <p:sp>
        <p:nvSpPr>
          <p:cNvPr id="76805" name="TextBox 4"/>
          <p:cNvSpPr txBox="1">
            <a:spLocks noChangeArrowheads="1"/>
          </p:cNvSpPr>
          <p:nvPr/>
        </p:nvSpPr>
        <p:spPr bwMode="auto">
          <a:xfrm>
            <a:off x="5486400" y="6324600"/>
            <a:ext cx="3657600" cy="554038"/>
          </a:xfrm>
          <a:prstGeom prst="rect">
            <a:avLst/>
          </a:prstGeom>
          <a:noFill/>
          <a:ln w="9525">
            <a:noFill/>
            <a:miter lim="800000"/>
            <a:headEnd/>
            <a:tailEnd/>
          </a:ln>
        </p:spPr>
        <p:txBody>
          <a:bodyPr>
            <a:prstTxWarp prst="textNoShape">
              <a:avLst/>
            </a:prstTxWarp>
            <a:spAutoFit/>
          </a:bodyPr>
          <a:lstStyle/>
          <a:p>
            <a:r>
              <a:rPr lang="en-US" sz="1000">
                <a:solidFill>
                  <a:srgbClr val="B21524"/>
                </a:solidFill>
              </a:rPr>
              <a:t>Karl, T. R., J. M. Melillo, and T. C. Peterson, (eds.), 2009:  Global Climate Change Impacts in the United States. Cambridge University Press, 2009, 196pp.</a:t>
            </a:r>
          </a:p>
        </p:txBody>
      </p:sp>
    </p:spTree>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a:spLocks noChangeArrowheads="1"/>
          </p:cNvSpPr>
          <p:nvPr/>
        </p:nvSpPr>
        <p:spPr bwMode="auto">
          <a:xfrm>
            <a:off x="3048000" y="1186825"/>
            <a:ext cx="3376613" cy="523875"/>
          </a:xfrm>
          <a:prstGeom prst="rect">
            <a:avLst/>
          </a:prstGeom>
          <a:noFill/>
          <a:ln w="9525">
            <a:noFill/>
            <a:miter lim="800000"/>
            <a:headEnd/>
            <a:tailEnd/>
          </a:ln>
        </p:spPr>
        <p:txBody>
          <a:bodyPr wrap="none">
            <a:prstTxWarp prst="textNoShape">
              <a:avLst/>
            </a:prstTxWarp>
            <a:spAutoFit/>
          </a:bodyPr>
          <a:lstStyle/>
          <a:p>
            <a:r>
              <a:rPr lang="en-US" sz="2800" b="1" dirty="0">
                <a:solidFill>
                  <a:srgbClr val="212189"/>
                </a:solidFill>
              </a:rPr>
              <a:t>Cedar Rapids Data</a:t>
            </a:r>
          </a:p>
        </p:txBody>
      </p:sp>
      <p:pic>
        <p:nvPicPr>
          <p:cNvPr id="3" name="Picture 2" descr="CedarRapidsExtremePrecip2010.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186825"/>
            <a:ext cx="9141623" cy="5671175"/>
          </a:xfrm>
          <a:prstGeom prst="rect">
            <a:avLst/>
          </a:prstGeom>
        </p:spPr>
      </p:pic>
      <p:cxnSp>
        <p:nvCxnSpPr>
          <p:cNvPr id="4" name="Straight Arrow Connector 7"/>
          <p:cNvCxnSpPr>
            <a:cxnSpLocks noChangeShapeType="1"/>
          </p:cNvCxnSpPr>
          <p:nvPr/>
        </p:nvCxnSpPr>
        <p:spPr bwMode="auto">
          <a:xfrm flipH="1" flipV="1">
            <a:off x="880533" y="5012268"/>
            <a:ext cx="914400" cy="767820"/>
          </a:xfrm>
          <a:prstGeom prst="straightConnector1">
            <a:avLst/>
          </a:prstGeom>
          <a:noFill/>
          <a:ln w="28575">
            <a:solidFill>
              <a:srgbClr val="FF0000"/>
            </a:solidFill>
            <a:round/>
            <a:headEnd/>
            <a:tailEnd type="arrow" w="med" len="med"/>
          </a:ln>
        </p:spPr>
      </p:cxnSp>
      <p:cxnSp>
        <p:nvCxnSpPr>
          <p:cNvPr id="6" name="Straight Arrow Connector 7"/>
          <p:cNvCxnSpPr>
            <a:cxnSpLocks noChangeShapeType="1"/>
          </p:cNvCxnSpPr>
          <p:nvPr/>
        </p:nvCxnSpPr>
        <p:spPr bwMode="auto">
          <a:xfrm flipV="1">
            <a:off x="8001000" y="4311650"/>
            <a:ext cx="711200" cy="1560513"/>
          </a:xfrm>
          <a:prstGeom prst="straightConnector1">
            <a:avLst/>
          </a:prstGeom>
          <a:noFill/>
          <a:ln w="28575">
            <a:solidFill>
              <a:srgbClr val="FF0000"/>
            </a:solidFill>
            <a:round/>
            <a:headEnd/>
            <a:tailEnd type="arrow" w="med" len="med"/>
          </a:ln>
        </p:spPr>
      </p:cxnSp>
      <p:sp>
        <p:nvSpPr>
          <p:cNvPr id="7" name="TextBox 4"/>
          <p:cNvSpPr txBox="1">
            <a:spLocks noChangeArrowheads="1"/>
          </p:cNvSpPr>
          <p:nvPr/>
        </p:nvSpPr>
        <p:spPr bwMode="auto">
          <a:xfrm>
            <a:off x="6848475" y="5609432"/>
            <a:ext cx="971728" cy="369332"/>
          </a:xfrm>
          <a:prstGeom prst="rect">
            <a:avLst/>
          </a:prstGeom>
          <a:noFill/>
          <a:ln w="9525">
            <a:noFill/>
            <a:miter lim="800000"/>
            <a:headEnd/>
            <a:tailEnd/>
          </a:ln>
        </p:spPr>
        <p:txBody>
          <a:bodyPr wrap="none">
            <a:prstTxWarp prst="textNoShape">
              <a:avLst/>
            </a:prstTxWarp>
            <a:spAutoFit/>
          </a:bodyPr>
          <a:lstStyle/>
          <a:p>
            <a:r>
              <a:rPr lang="en-US" sz="1800" b="1" dirty="0" smtClean="0">
                <a:solidFill>
                  <a:srgbClr val="FF0000"/>
                </a:solidFill>
              </a:rPr>
              <a:t>6.0 </a:t>
            </a:r>
            <a:r>
              <a:rPr lang="en-US" sz="1800" b="1" dirty="0">
                <a:solidFill>
                  <a:srgbClr val="FF0000"/>
                </a:solidFill>
              </a:rPr>
              <a:t>days</a:t>
            </a:r>
          </a:p>
        </p:txBody>
      </p:sp>
      <p:sp>
        <p:nvSpPr>
          <p:cNvPr id="8" name="TextBox 9"/>
          <p:cNvSpPr txBox="1">
            <a:spLocks noChangeArrowheads="1"/>
          </p:cNvSpPr>
          <p:nvPr/>
        </p:nvSpPr>
        <p:spPr bwMode="auto">
          <a:xfrm>
            <a:off x="3048000" y="5590382"/>
            <a:ext cx="1441420" cy="369332"/>
          </a:xfrm>
          <a:prstGeom prst="rect">
            <a:avLst/>
          </a:prstGeom>
          <a:noFill/>
          <a:ln w="9525">
            <a:noFill/>
            <a:miter lim="800000"/>
            <a:headEnd/>
            <a:tailEnd/>
          </a:ln>
        </p:spPr>
        <p:txBody>
          <a:bodyPr wrap="none">
            <a:prstTxWarp prst="textNoShape">
              <a:avLst/>
            </a:prstTxWarp>
            <a:spAutoFit/>
          </a:bodyPr>
          <a:lstStyle/>
          <a:p>
            <a:r>
              <a:rPr lang="en-US" b="1" dirty="0" smtClean="0">
                <a:solidFill>
                  <a:srgbClr val="FF0000"/>
                </a:solidFill>
              </a:rPr>
              <a:t>67% </a:t>
            </a:r>
            <a:r>
              <a:rPr lang="en-US" b="1" dirty="0">
                <a:solidFill>
                  <a:srgbClr val="FF0000"/>
                </a:solidFill>
              </a:rPr>
              <a:t>increase</a:t>
            </a:r>
          </a:p>
        </p:txBody>
      </p:sp>
      <p:sp>
        <p:nvSpPr>
          <p:cNvPr id="12" name="TextBox 3"/>
          <p:cNvSpPr txBox="1">
            <a:spLocks noChangeArrowheads="1"/>
          </p:cNvSpPr>
          <p:nvPr/>
        </p:nvSpPr>
        <p:spPr bwMode="auto">
          <a:xfrm>
            <a:off x="1794933" y="5595144"/>
            <a:ext cx="971728" cy="369332"/>
          </a:xfrm>
          <a:prstGeom prst="rect">
            <a:avLst/>
          </a:prstGeom>
          <a:noFill/>
          <a:ln w="9525">
            <a:noFill/>
            <a:miter lim="800000"/>
            <a:headEnd/>
            <a:tailEnd/>
          </a:ln>
        </p:spPr>
        <p:txBody>
          <a:bodyPr wrap="none">
            <a:prstTxWarp prst="textNoShape">
              <a:avLst/>
            </a:prstTxWarp>
            <a:spAutoFit/>
          </a:bodyPr>
          <a:lstStyle/>
          <a:p>
            <a:r>
              <a:rPr lang="en-US" b="1" dirty="0" smtClean="0">
                <a:solidFill>
                  <a:srgbClr val="FF0000"/>
                </a:solidFill>
              </a:rPr>
              <a:t>3.6</a:t>
            </a:r>
            <a:r>
              <a:rPr lang="en-US" sz="1800" b="1" dirty="0" smtClean="0">
                <a:solidFill>
                  <a:srgbClr val="FF0000"/>
                </a:solidFill>
              </a:rPr>
              <a:t> </a:t>
            </a:r>
            <a:r>
              <a:rPr lang="en-US" sz="1800" b="1" dirty="0">
                <a:solidFill>
                  <a:srgbClr val="FF0000"/>
                </a:solidFill>
              </a:rPr>
              <a:t>days</a:t>
            </a:r>
          </a:p>
        </p:txBody>
      </p:sp>
    </p:spTree>
    <p:extLst>
      <p:ext uri="{BB962C8B-B14F-4D97-AF65-F5344CB8AC3E}">
        <p14:creationId xmlns:p14="http://schemas.microsoft.com/office/powerpoint/2010/main" val="1259837438"/>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a:spLocks noChangeArrowheads="1"/>
          </p:cNvSpPr>
          <p:nvPr/>
        </p:nvSpPr>
        <p:spPr bwMode="auto">
          <a:xfrm>
            <a:off x="3048000" y="1186825"/>
            <a:ext cx="3376613" cy="523875"/>
          </a:xfrm>
          <a:prstGeom prst="rect">
            <a:avLst/>
          </a:prstGeom>
          <a:noFill/>
          <a:ln w="9525">
            <a:noFill/>
            <a:miter lim="800000"/>
            <a:headEnd/>
            <a:tailEnd/>
          </a:ln>
        </p:spPr>
        <p:txBody>
          <a:bodyPr wrap="none">
            <a:prstTxWarp prst="textNoShape">
              <a:avLst/>
            </a:prstTxWarp>
            <a:spAutoFit/>
          </a:bodyPr>
          <a:lstStyle/>
          <a:p>
            <a:r>
              <a:rPr lang="en-US" sz="2800" b="1" dirty="0">
                <a:solidFill>
                  <a:srgbClr val="212189"/>
                </a:solidFill>
              </a:rPr>
              <a:t>Cedar Rapids Data</a:t>
            </a:r>
          </a:p>
        </p:txBody>
      </p:sp>
      <p:pic>
        <p:nvPicPr>
          <p:cNvPr id="3" name="Picture 2" descr="CedarRapidsExtremePrecip2010.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186825"/>
            <a:ext cx="9141623" cy="5671175"/>
          </a:xfrm>
          <a:prstGeom prst="rect">
            <a:avLst/>
          </a:prstGeom>
        </p:spPr>
      </p:pic>
      <p:cxnSp>
        <p:nvCxnSpPr>
          <p:cNvPr id="4" name="Straight Arrow Connector 7"/>
          <p:cNvCxnSpPr>
            <a:cxnSpLocks noChangeShapeType="1"/>
          </p:cNvCxnSpPr>
          <p:nvPr/>
        </p:nvCxnSpPr>
        <p:spPr bwMode="auto">
          <a:xfrm flipH="1" flipV="1">
            <a:off x="880533" y="5012268"/>
            <a:ext cx="914400" cy="767820"/>
          </a:xfrm>
          <a:prstGeom prst="straightConnector1">
            <a:avLst/>
          </a:prstGeom>
          <a:noFill/>
          <a:ln w="28575">
            <a:solidFill>
              <a:srgbClr val="FF0000"/>
            </a:solidFill>
            <a:round/>
            <a:headEnd/>
            <a:tailEnd type="arrow" w="med" len="med"/>
          </a:ln>
        </p:spPr>
      </p:cxnSp>
      <p:sp>
        <p:nvSpPr>
          <p:cNvPr id="5" name="TextBox 3"/>
          <p:cNvSpPr txBox="1">
            <a:spLocks noChangeArrowheads="1"/>
          </p:cNvSpPr>
          <p:nvPr/>
        </p:nvSpPr>
        <p:spPr bwMode="auto">
          <a:xfrm>
            <a:off x="1794933" y="5595144"/>
            <a:ext cx="971728" cy="369332"/>
          </a:xfrm>
          <a:prstGeom prst="rect">
            <a:avLst/>
          </a:prstGeom>
          <a:noFill/>
          <a:ln w="9525">
            <a:noFill/>
            <a:miter lim="800000"/>
            <a:headEnd/>
            <a:tailEnd/>
          </a:ln>
        </p:spPr>
        <p:txBody>
          <a:bodyPr wrap="none">
            <a:prstTxWarp prst="textNoShape">
              <a:avLst/>
            </a:prstTxWarp>
            <a:spAutoFit/>
          </a:bodyPr>
          <a:lstStyle/>
          <a:p>
            <a:r>
              <a:rPr lang="en-US" b="1" dirty="0" smtClean="0">
                <a:solidFill>
                  <a:srgbClr val="FF0000"/>
                </a:solidFill>
              </a:rPr>
              <a:t>3.6</a:t>
            </a:r>
            <a:r>
              <a:rPr lang="en-US" sz="1800" b="1" dirty="0" smtClean="0">
                <a:solidFill>
                  <a:srgbClr val="FF0000"/>
                </a:solidFill>
              </a:rPr>
              <a:t> </a:t>
            </a:r>
            <a:r>
              <a:rPr lang="en-US" sz="1800" b="1" dirty="0">
                <a:solidFill>
                  <a:srgbClr val="FF0000"/>
                </a:solidFill>
              </a:rPr>
              <a:t>days</a:t>
            </a:r>
          </a:p>
        </p:txBody>
      </p:sp>
      <p:cxnSp>
        <p:nvCxnSpPr>
          <p:cNvPr id="6" name="Straight Arrow Connector 7"/>
          <p:cNvCxnSpPr>
            <a:cxnSpLocks noChangeShapeType="1"/>
          </p:cNvCxnSpPr>
          <p:nvPr/>
        </p:nvCxnSpPr>
        <p:spPr bwMode="auto">
          <a:xfrm flipV="1">
            <a:off x="8001000" y="4311650"/>
            <a:ext cx="711200" cy="1560513"/>
          </a:xfrm>
          <a:prstGeom prst="straightConnector1">
            <a:avLst/>
          </a:prstGeom>
          <a:noFill/>
          <a:ln w="28575">
            <a:solidFill>
              <a:srgbClr val="FF0000"/>
            </a:solidFill>
            <a:round/>
            <a:headEnd/>
            <a:tailEnd type="arrow" w="med" len="med"/>
          </a:ln>
        </p:spPr>
      </p:cxnSp>
      <p:sp>
        <p:nvSpPr>
          <p:cNvPr id="7" name="TextBox 4"/>
          <p:cNvSpPr txBox="1">
            <a:spLocks noChangeArrowheads="1"/>
          </p:cNvSpPr>
          <p:nvPr/>
        </p:nvSpPr>
        <p:spPr bwMode="auto">
          <a:xfrm>
            <a:off x="6848475" y="5609432"/>
            <a:ext cx="971728" cy="369332"/>
          </a:xfrm>
          <a:prstGeom prst="rect">
            <a:avLst/>
          </a:prstGeom>
          <a:noFill/>
          <a:ln w="9525">
            <a:noFill/>
            <a:miter lim="800000"/>
            <a:headEnd/>
            <a:tailEnd/>
          </a:ln>
        </p:spPr>
        <p:txBody>
          <a:bodyPr wrap="none">
            <a:prstTxWarp prst="textNoShape">
              <a:avLst/>
            </a:prstTxWarp>
            <a:spAutoFit/>
          </a:bodyPr>
          <a:lstStyle/>
          <a:p>
            <a:r>
              <a:rPr lang="en-US" sz="1800" b="1" dirty="0" smtClean="0">
                <a:solidFill>
                  <a:srgbClr val="FF0000"/>
                </a:solidFill>
              </a:rPr>
              <a:t>6.0 </a:t>
            </a:r>
            <a:r>
              <a:rPr lang="en-US" sz="1800" b="1" dirty="0">
                <a:solidFill>
                  <a:srgbClr val="FF0000"/>
                </a:solidFill>
              </a:rPr>
              <a:t>days</a:t>
            </a:r>
          </a:p>
        </p:txBody>
      </p:sp>
      <p:sp>
        <p:nvSpPr>
          <p:cNvPr id="8" name="TextBox 9"/>
          <p:cNvSpPr txBox="1">
            <a:spLocks noChangeArrowheads="1"/>
          </p:cNvSpPr>
          <p:nvPr/>
        </p:nvSpPr>
        <p:spPr bwMode="auto">
          <a:xfrm>
            <a:off x="3048000" y="5590382"/>
            <a:ext cx="1441420" cy="369332"/>
          </a:xfrm>
          <a:prstGeom prst="rect">
            <a:avLst/>
          </a:prstGeom>
          <a:noFill/>
          <a:ln w="9525">
            <a:noFill/>
            <a:miter lim="800000"/>
            <a:headEnd/>
            <a:tailEnd/>
          </a:ln>
        </p:spPr>
        <p:txBody>
          <a:bodyPr wrap="none">
            <a:prstTxWarp prst="textNoShape">
              <a:avLst/>
            </a:prstTxWarp>
            <a:spAutoFit/>
          </a:bodyPr>
          <a:lstStyle/>
          <a:p>
            <a:r>
              <a:rPr lang="en-US" b="1" dirty="0" smtClean="0">
                <a:solidFill>
                  <a:srgbClr val="FF0000"/>
                </a:solidFill>
              </a:rPr>
              <a:t>67% </a:t>
            </a:r>
            <a:r>
              <a:rPr lang="en-US" b="1" dirty="0">
                <a:solidFill>
                  <a:srgbClr val="FF0000"/>
                </a:solidFill>
              </a:rPr>
              <a:t>increase</a:t>
            </a:r>
          </a:p>
        </p:txBody>
      </p:sp>
      <p:cxnSp>
        <p:nvCxnSpPr>
          <p:cNvPr id="10" name="Straight Connector 9"/>
          <p:cNvCxnSpPr/>
          <p:nvPr/>
        </p:nvCxnSpPr>
        <p:spPr>
          <a:xfrm flipH="1" flipV="1">
            <a:off x="4762500" y="2731532"/>
            <a:ext cx="12700" cy="322818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2746340" y="2832100"/>
            <a:ext cx="301660" cy="369332"/>
          </a:xfrm>
          <a:prstGeom prst="rect">
            <a:avLst/>
          </a:prstGeom>
          <a:noFill/>
        </p:spPr>
        <p:txBody>
          <a:bodyPr wrap="none" rtlCol="0">
            <a:spAutoFit/>
          </a:bodyPr>
          <a:lstStyle/>
          <a:p>
            <a:r>
              <a:rPr lang="en-US" b="1" dirty="0">
                <a:solidFill>
                  <a:srgbClr val="FF0000"/>
                </a:solidFill>
              </a:rPr>
              <a:t>0</a:t>
            </a:r>
          </a:p>
        </p:txBody>
      </p:sp>
      <p:sp>
        <p:nvSpPr>
          <p:cNvPr id="13" name="TextBox 12"/>
          <p:cNvSpPr txBox="1"/>
          <p:nvPr/>
        </p:nvSpPr>
        <p:spPr>
          <a:xfrm>
            <a:off x="2541379" y="2177534"/>
            <a:ext cx="4806950" cy="369332"/>
          </a:xfrm>
          <a:prstGeom prst="rect">
            <a:avLst/>
          </a:prstGeom>
          <a:noFill/>
        </p:spPr>
        <p:txBody>
          <a:bodyPr wrap="none" rtlCol="0">
            <a:spAutoFit/>
          </a:bodyPr>
          <a:lstStyle/>
          <a:p>
            <a:r>
              <a:rPr lang="en-US" b="1" dirty="0" smtClean="0">
                <a:solidFill>
                  <a:srgbClr val="FF0000"/>
                </a:solidFill>
              </a:rPr>
              <a:t>Number of Years with More than 8 Occurrences</a:t>
            </a:r>
            <a:endParaRPr lang="en-US" b="1" dirty="0">
              <a:solidFill>
                <a:srgbClr val="FF0000"/>
              </a:solidFill>
            </a:endParaRPr>
          </a:p>
        </p:txBody>
      </p:sp>
      <p:sp>
        <p:nvSpPr>
          <p:cNvPr id="15" name="TextBox 14"/>
          <p:cNvSpPr txBox="1"/>
          <p:nvPr/>
        </p:nvSpPr>
        <p:spPr>
          <a:xfrm>
            <a:off x="6546815" y="2844800"/>
            <a:ext cx="301660" cy="369332"/>
          </a:xfrm>
          <a:prstGeom prst="rect">
            <a:avLst/>
          </a:prstGeom>
          <a:noFill/>
        </p:spPr>
        <p:txBody>
          <a:bodyPr wrap="none" rtlCol="0">
            <a:spAutoFit/>
          </a:bodyPr>
          <a:lstStyle/>
          <a:p>
            <a:r>
              <a:rPr lang="en-US" b="1" dirty="0">
                <a:solidFill>
                  <a:srgbClr val="FF0000"/>
                </a:solidFill>
              </a:rPr>
              <a:t>9</a:t>
            </a:r>
          </a:p>
        </p:txBody>
      </p:sp>
    </p:spTree>
    <p:extLst>
      <p:ext uri="{BB962C8B-B14F-4D97-AF65-F5344CB8AC3E}">
        <p14:creationId xmlns:p14="http://schemas.microsoft.com/office/powerpoint/2010/main" val="1004866397"/>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Grp="1" noChangeArrowheads="1"/>
          </p:cNvSpPr>
          <p:nvPr/>
        </p:nvSpPr>
        <p:spPr bwMode="auto">
          <a:xfrm>
            <a:off x="270933" y="1192532"/>
            <a:ext cx="4792133" cy="3733800"/>
          </a:xfrm>
          <a:prstGeom prst="rect">
            <a:avLst/>
          </a:prstGeom>
          <a:solidFill>
            <a:srgbClr val="FFFFFF"/>
          </a:solid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29" charset="0"/>
              <a:buChar char="•"/>
              <a:defRPr sz="3000" kern="1200">
                <a:solidFill>
                  <a:schemeClr val="bg1"/>
                </a:solidFill>
                <a:effectLst>
                  <a:outerShdw blurRad="38100" dist="38100" dir="2700000" algn="tl">
                    <a:srgbClr val="000000">
                      <a:alpha val="43137"/>
                    </a:srgbClr>
                  </a:outerShdw>
                </a:effectLst>
                <a:latin typeface="Arial" pitchFamily="34" charset="0"/>
                <a:ea typeface="Arial" pitchFamily="-112" charset="0"/>
                <a:cs typeface="Arial" pitchFamily="34" charset="0"/>
              </a:defRPr>
            </a:lvl1pPr>
            <a:lvl2pPr marL="742950" indent="-285750" algn="l" rtl="0" eaLnBrk="0" fontAlgn="base" hangingPunct="0">
              <a:spcBef>
                <a:spcPct val="20000"/>
              </a:spcBef>
              <a:spcAft>
                <a:spcPct val="0"/>
              </a:spcAft>
              <a:buFont typeface="Arial" pitchFamily="29" charset="0"/>
              <a:buChar char="–"/>
              <a:defRPr sz="2800" kern="1200">
                <a:solidFill>
                  <a:schemeClr val="bg1"/>
                </a:solidFill>
                <a:effectLst>
                  <a:outerShdw blurRad="38100" dist="38100" dir="2700000" algn="tl">
                    <a:srgbClr val="000000">
                      <a:alpha val="43137"/>
                    </a:srgbClr>
                  </a:outerShdw>
                </a:effectLst>
                <a:latin typeface="Arial" pitchFamily="34" charset="0"/>
                <a:ea typeface="Arial" pitchFamily="-112" charset="0"/>
                <a:cs typeface="Arial" pitchFamily="34" charset="0"/>
              </a:defRPr>
            </a:lvl2pPr>
            <a:lvl3pPr marL="1143000" indent="-228600" algn="l" rtl="0" eaLnBrk="0" fontAlgn="base" hangingPunct="0">
              <a:spcBef>
                <a:spcPct val="20000"/>
              </a:spcBef>
              <a:spcAft>
                <a:spcPct val="0"/>
              </a:spcAft>
              <a:buFont typeface="Arial" pitchFamily="29" charset="0"/>
              <a:buChar char="•"/>
              <a:defRPr sz="2400" kern="1200">
                <a:solidFill>
                  <a:srgbClr val="FFE593"/>
                </a:solidFill>
                <a:effectLst>
                  <a:outerShdw blurRad="38100" dist="38100" dir="2700000" algn="tl">
                    <a:srgbClr val="000000">
                      <a:alpha val="43137"/>
                    </a:srgbClr>
                  </a:outerShdw>
                </a:effectLst>
                <a:latin typeface="Arial" pitchFamily="34" charset="0"/>
                <a:ea typeface="Arial" pitchFamily="-112" charset="0"/>
                <a:cs typeface="Arial" pitchFamily="34" charset="0"/>
              </a:defRPr>
            </a:lvl3pPr>
            <a:lvl4pPr marL="1600200" indent="-228600" algn="l" rtl="0" eaLnBrk="0" fontAlgn="base" hangingPunct="0">
              <a:spcBef>
                <a:spcPct val="20000"/>
              </a:spcBef>
              <a:spcAft>
                <a:spcPct val="0"/>
              </a:spcAft>
              <a:buFont typeface="Arial" pitchFamily="29" charset="0"/>
              <a:buChar char="–"/>
              <a:defRPr sz="2000" kern="1200">
                <a:solidFill>
                  <a:schemeClr val="bg1"/>
                </a:solidFill>
                <a:effectLst>
                  <a:outerShdw blurRad="38100" dist="38100" dir="2700000" algn="tl">
                    <a:srgbClr val="000000">
                      <a:alpha val="43137"/>
                    </a:srgbClr>
                  </a:outerShdw>
                </a:effectLst>
                <a:latin typeface="Arial" pitchFamily="34" charset="0"/>
                <a:ea typeface="Arial" pitchFamily="-112" charset="0"/>
                <a:cs typeface="Arial" pitchFamily="34" charset="0"/>
              </a:defRPr>
            </a:lvl4pPr>
            <a:lvl5pPr marL="2057400" indent="-228600" algn="l" rtl="0" eaLnBrk="0" fontAlgn="base" hangingPunct="0">
              <a:spcBef>
                <a:spcPct val="20000"/>
              </a:spcBef>
              <a:spcAft>
                <a:spcPct val="0"/>
              </a:spcAft>
              <a:buFont typeface="Arial" pitchFamily="29" charset="0"/>
              <a:buChar char="»"/>
              <a:defRPr sz="2000" kern="1200">
                <a:solidFill>
                  <a:schemeClr val="bg1"/>
                </a:solidFill>
                <a:effectLst>
                  <a:outerShdw blurRad="38100" dist="38100" dir="2700000" algn="tl">
                    <a:srgbClr val="000000">
                      <a:alpha val="43137"/>
                    </a:srgbClr>
                  </a:outerShdw>
                </a:effectLst>
                <a:latin typeface="Arial" pitchFamily="34" charset="0"/>
                <a:ea typeface="Arial" pitchFamily="-112"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ct val="45000"/>
              </a:spcBef>
              <a:spcAft>
                <a:spcPct val="25000"/>
              </a:spcAft>
              <a:buFont typeface="Monotype Sorts" pitchFamily="-107" charset="2"/>
              <a:buNone/>
              <a:defRPr/>
            </a:pPr>
            <a:r>
              <a:rPr lang="en-US" sz="2800" b="1" dirty="0" smtClean="0">
                <a:solidFill>
                  <a:srgbClr val="0067AC"/>
                </a:solidFill>
              </a:rPr>
              <a:t>Non</a:t>
            </a:r>
            <a:r>
              <a:rPr lang="en-US" sz="2800" b="1" dirty="0">
                <a:solidFill>
                  <a:srgbClr val="0067AC"/>
                </a:solidFill>
              </a:rPr>
              <a:t>-</a:t>
            </a:r>
            <a:r>
              <a:rPr lang="en-US" sz="2800" b="1" dirty="0" smtClean="0">
                <a:solidFill>
                  <a:srgbClr val="0067AC"/>
                </a:solidFill>
              </a:rPr>
              <a:t>natural  mechanisms</a:t>
            </a:r>
            <a:endParaRPr lang="en-US" sz="2800" b="1" dirty="0">
              <a:solidFill>
                <a:srgbClr val="0067AC"/>
              </a:solidFill>
            </a:endParaRPr>
          </a:p>
          <a:p>
            <a:pPr>
              <a:spcBef>
                <a:spcPts val="1200"/>
              </a:spcBef>
              <a:spcAft>
                <a:spcPts val="600"/>
              </a:spcAft>
              <a:buFont typeface="Arial" pitchFamily="-107" charset="0"/>
              <a:buChar char="•"/>
              <a:defRPr/>
            </a:pPr>
            <a:r>
              <a:rPr lang="en-US" sz="2000" dirty="0">
                <a:solidFill>
                  <a:srgbClr val="708F24"/>
                </a:solidFill>
              </a:rPr>
              <a:t>Changes in atmospheric concentrations of</a:t>
            </a:r>
            <a:r>
              <a:rPr lang="en-US" sz="2000" dirty="0" smtClean="0">
                <a:solidFill>
                  <a:srgbClr val="708F24"/>
                </a:solidFill>
              </a:rPr>
              <a:t> </a:t>
            </a:r>
            <a:r>
              <a:rPr lang="en-US" sz="2000" dirty="0" err="1" smtClean="0">
                <a:solidFill>
                  <a:srgbClr val="708F24"/>
                </a:solidFill>
              </a:rPr>
              <a:t>radiatively</a:t>
            </a:r>
            <a:r>
              <a:rPr lang="en-US" sz="2000" dirty="0" smtClean="0">
                <a:solidFill>
                  <a:srgbClr val="708F24"/>
                </a:solidFill>
              </a:rPr>
              <a:t> important </a:t>
            </a:r>
            <a:r>
              <a:rPr lang="en-US" sz="2000" dirty="0">
                <a:solidFill>
                  <a:srgbClr val="708F24"/>
                </a:solidFill>
              </a:rPr>
              <a:t>gases</a:t>
            </a:r>
          </a:p>
          <a:p>
            <a:pPr>
              <a:spcBef>
                <a:spcPts val="1200"/>
              </a:spcBef>
              <a:spcAft>
                <a:spcPts val="600"/>
              </a:spcAft>
              <a:buFont typeface="Arial" pitchFamily="-107" charset="0"/>
              <a:buChar char="•"/>
              <a:defRPr/>
            </a:pPr>
            <a:r>
              <a:rPr lang="en-US" sz="2000" dirty="0">
                <a:solidFill>
                  <a:srgbClr val="708F24"/>
                </a:solidFill>
              </a:rPr>
              <a:t>Changes in aerosol particles from burning fossil fuels and biomass</a:t>
            </a:r>
          </a:p>
          <a:p>
            <a:pPr>
              <a:spcBef>
                <a:spcPts val="1200"/>
              </a:spcBef>
              <a:spcAft>
                <a:spcPts val="600"/>
              </a:spcAft>
              <a:buFont typeface="Arial" pitchFamily="-107" charset="0"/>
              <a:buChar char="•"/>
              <a:defRPr/>
            </a:pPr>
            <a:r>
              <a:rPr lang="en-US" sz="2000" dirty="0">
                <a:solidFill>
                  <a:srgbClr val="708F24"/>
                </a:solidFill>
              </a:rPr>
              <a:t>Changes in the reflectivity (</a:t>
            </a:r>
            <a:r>
              <a:rPr lang="en-US" sz="2000" dirty="0" err="1">
                <a:solidFill>
                  <a:srgbClr val="708F24"/>
                </a:solidFill>
              </a:rPr>
              <a:t>albedo</a:t>
            </a:r>
            <a:r>
              <a:rPr lang="en-US" sz="2000" dirty="0">
                <a:solidFill>
                  <a:srgbClr val="708F24"/>
                </a:solidFill>
              </a:rPr>
              <a:t>) of the Earth’s surface</a:t>
            </a:r>
          </a:p>
        </p:txBody>
      </p:sp>
      <p:pic>
        <p:nvPicPr>
          <p:cNvPr id="4" name="Picture 3" descr="Mauna_Loa_Carbon_Dioxide"/>
          <p:cNvPicPr>
            <a:picLocks noChangeAspect="1" noChangeArrowheads="1"/>
          </p:cNvPicPr>
          <p:nvPr/>
        </p:nvPicPr>
        <p:blipFill>
          <a:blip r:embed="rId2"/>
          <a:srcRect/>
          <a:stretch>
            <a:fillRect/>
          </a:stretch>
        </p:blipFill>
        <p:spPr bwMode="auto">
          <a:xfrm>
            <a:off x="5314093" y="1192532"/>
            <a:ext cx="3829907" cy="2617468"/>
          </a:xfrm>
          <a:prstGeom prst="rect">
            <a:avLst/>
          </a:prstGeom>
          <a:noFill/>
          <a:ln w="9525">
            <a:noFill/>
            <a:miter lim="800000"/>
            <a:headEnd/>
            <a:tailEnd/>
          </a:ln>
        </p:spPr>
      </p:pic>
      <p:pic>
        <p:nvPicPr>
          <p:cNvPr id="5" name="Picture 4" descr="STS046-078-026"/>
          <p:cNvPicPr>
            <a:picLocks noChangeAspect="1" noChangeArrowheads="1"/>
          </p:cNvPicPr>
          <p:nvPr/>
        </p:nvPicPr>
        <p:blipFill>
          <a:blip r:embed="rId3"/>
          <a:srcRect/>
          <a:stretch>
            <a:fillRect/>
          </a:stretch>
        </p:blipFill>
        <p:spPr bwMode="auto">
          <a:xfrm>
            <a:off x="1601481" y="5273675"/>
            <a:ext cx="1828800" cy="1584325"/>
          </a:xfrm>
          <a:prstGeom prst="rect">
            <a:avLst/>
          </a:prstGeom>
          <a:noFill/>
          <a:ln w="9525">
            <a:noFill/>
            <a:miter lim="800000"/>
            <a:headEnd/>
            <a:tailEnd/>
          </a:ln>
        </p:spPr>
      </p:pic>
      <p:pic>
        <p:nvPicPr>
          <p:cNvPr id="6" name="Picture 5" descr="aerosols_may_14_1998"/>
          <p:cNvPicPr>
            <a:picLocks noChangeAspect="1" noChangeArrowheads="1"/>
          </p:cNvPicPr>
          <p:nvPr/>
        </p:nvPicPr>
        <p:blipFill>
          <a:blip r:embed="rId4"/>
          <a:srcRect/>
          <a:stretch>
            <a:fillRect/>
          </a:stretch>
        </p:blipFill>
        <p:spPr bwMode="auto">
          <a:xfrm>
            <a:off x="5791200" y="3810000"/>
            <a:ext cx="3352800" cy="3048000"/>
          </a:xfrm>
          <a:prstGeom prst="rect">
            <a:avLst/>
          </a:prstGeom>
          <a:noFill/>
          <a:ln w="9525">
            <a:noFill/>
            <a:miter lim="800000"/>
            <a:headEnd/>
            <a:tailEnd/>
          </a:ln>
        </p:spPr>
      </p:pic>
      <p:cxnSp>
        <p:nvCxnSpPr>
          <p:cNvPr id="8" name="Straight Arrow Connector 7"/>
          <p:cNvCxnSpPr/>
          <p:nvPr/>
        </p:nvCxnSpPr>
        <p:spPr>
          <a:xfrm flipV="1">
            <a:off x="4229081" y="2305522"/>
            <a:ext cx="1085012" cy="36986"/>
          </a:xfrm>
          <a:prstGeom prst="straightConnector1">
            <a:avLst/>
          </a:prstGeom>
          <a:ln w="57150" cap="flat" cmpd="sng" algn="ctr">
            <a:solidFill>
              <a:schemeClr val="accent1"/>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a:off x="3138775" y="4424177"/>
            <a:ext cx="0" cy="689690"/>
          </a:xfrm>
          <a:prstGeom prst="straightConnector1">
            <a:avLst/>
          </a:prstGeom>
          <a:ln w="57150" cap="flat" cmpd="sng" algn="ctr">
            <a:solidFill>
              <a:schemeClr val="accent1"/>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4588933" y="3589867"/>
            <a:ext cx="1202267" cy="1033504"/>
          </a:xfrm>
          <a:prstGeom prst="straightConnector1">
            <a:avLst/>
          </a:prstGeom>
          <a:ln w="57150" cap="flat" cmpd="sng" algn="ctr">
            <a:solidFill>
              <a:schemeClr val="accent1"/>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0" y="6550223"/>
            <a:ext cx="1252241" cy="307777"/>
          </a:xfrm>
          <a:prstGeom prst="rect">
            <a:avLst/>
          </a:prstGeom>
          <a:noFill/>
        </p:spPr>
        <p:txBody>
          <a:bodyPr wrap="none" rtlCol="0">
            <a:spAutoFit/>
          </a:bodyPr>
          <a:lstStyle/>
          <a:p>
            <a:r>
              <a:rPr lang="en-US" sz="1400" dirty="0" smtClean="0">
                <a:solidFill>
                  <a:srgbClr val="FF0000"/>
                </a:solidFill>
              </a:rPr>
              <a:t>Don </a:t>
            </a:r>
            <a:r>
              <a:rPr lang="en-US" sz="1400" dirty="0" err="1" smtClean="0">
                <a:solidFill>
                  <a:srgbClr val="FF0000"/>
                </a:solidFill>
              </a:rPr>
              <a:t>Wuebbles</a:t>
            </a:r>
            <a:endParaRPr lang="en-US" sz="1400" dirty="0">
              <a:solidFill>
                <a:srgbClr val="FF0000"/>
              </a:solidFill>
            </a:endParaRPr>
          </a:p>
        </p:txBody>
      </p:sp>
    </p:spTree>
    <p:extLst>
      <p:ext uri="{BB962C8B-B14F-4D97-AF65-F5344CB8AC3E}">
        <p14:creationId xmlns:p14="http://schemas.microsoft.com/office/powerpoint/2010/main" val="3356185508"/>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Yellow corn.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75266"/>
            <a:ext cx="9144000" cy="5782734"/>
          </a:xfrm>
          <a:prstGeom prst="rect">
            <a:avLst/>
          </a:prstGeom>
        </p:spPr>
      </p:pic>
    </p:spTree>
    <p:extLst>
      <p:ext uri="{BB962C8B-B14F-4D97-AF65-F5344CB8AC3E}">
        <p14:creationId xmlns:p14="http://schemas.microsoft.com/office/powerpoint/2010/main" val="200193578"/>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ully2.jpg"/>
          <p:cNvPicPr>
            <a:picLocks noChangeAspect="1"/>
          </p:cNvPicPr>
          <p:nvPr/>
        </p:nvPicPr>
        <p:blipFill>
          <a:blip r:embed="rId2"/>
          <a:stretch>
            <a:fillRect/>
          </a:stretch>
        </p:blipFill>
        <p:spPr>
          <a:xfrm>
            <a:off x="-1" y="1143000"/>
            <a:ext cx="9144001" cy="5727700"/>
          </a:xfrm>
          <a:prstGeom prst="rect">
            <a:avLst/>
          </a:prstGeom>
        </p:spPr>
      </p:pic>
      <p:sp>
        <p:nvSpPr>
          <p:cNvPr id="3" name="TextBox 2"/>
          <p:cNvSpPr txBox="1"/>
          <p:nvPr/>
        </p:nvSpPr>
        <p:spPr>
          <a:xfrm>
            <a:off x="-1" y="6488668"/>
            <a:ext cx="2286001" cy="307777"/>
          </a:xfrm>
          <a:prstGeom prst="rect">
            <a:avLst/>
          </a:prstGeom>
          <a:solidFill>
            <a:srgbClr val="FFFFFF"/>
          </a:solidFill>
        </p:spPr>
        <p:txBody>
          <a:bodyPr wrap="square" rtlCol="0">
            <a:spAutoFit/>
          </a:bodyPr>
          <a:lstStyle/>
          <a:p>
            <a:r>
              <a:rPr lang="en-US" sz="1400" dirty="0" smtClean="0"/>
              <a:t>Photo courtesy of RM Cruse</a:t>
            </a:r>
            <a:endParaRPr lang="en-US" sz="1400" dirty="0"/>
          </a:p>
        </p:txBody>
      </p:sp>
    </p:spTree>
    <p:extLst>
      <p:ext uri="{BB962C8B-B14F-4D97-AF65-F5344CB8AC3E}">
        <p14:creationId xmlns:p14="http://schemas.microsoft.com/office/powerpoint/2010/main" val="908043641"/>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N025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84767592"/>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909400" y="1125696"/>
            <a:ext cx="7472600" cy="523220"/>
          </a:xfrm>
          <a:prstGeom prst="rect">
            <a:avLst/>
          </a:prstGeom>
          <a:noFill/>
        </p:spPr>
        <p:txBody>
          <a:bodyPr wrap="square" rtlCol="0">
            <a:spAutoFit/>
          </a:bodyPr>
          <a:lstStyle/>
          <a:p>
            <a:r>
              <a:rPr lang="en-US" sz="2800" b="1" dirty="0" smtClean="0">
                <a:solidFill>
                  <a:srgbClr val="0067AC"/>
                </a:solidFill>
              </a:rPr>
              <a:t>Amplification of the Seasonality of Precipitation</a:t>
            </a:r>
            <a:endParaRPr lang="en-US" sz="2800" b="1" dirty="0">
              <a:solidFill>
                <a:srgbClr val="0067AC"/>
              </a:solidFill>
            </a:endParaRPr>
          </a:p>
        </p:txBody>
      </p:sp>
      <p:sp>
        <p:nvSpPr>
          <p:cNvPr id="9" name="TextBox 8"/>
          <p:cNvSpPr txBox="1"/>
          <p:nvPr/>
        </p:nvSpPr>
        <p:spPr>
          <a:xfrm>
            <a:off x="0" y="1513505"/>
            <a:ext cx="909399" cy="338554"/>
          </a:xfrm>
          <a:prstGeom prst="rect">
            <a:avLst/>
          </a:prstGeom>
          <a:noFill/>
        </p:spPr>
        <p:txBody>
          <a:bodyPr wrap="square" rtlCol="0">
            <a:spAutoFit/>
          </a:bodyPr>
          <a:lstStyle/>
          <a:p>
            <a:r>
              <a:rPr lang="en-US" sz="1600" b="1" dirty="0" smtClean="0">
                <a:solidFill>
                  <a:srgbClr val="0067AC"/>
                </a:solidFill>
              </a:rPr>
              <a:t>Spring</a:t>
            </a:r>
            <a:endParaRPr lang="en-US" sz="1600" b="1" dirty="0">
              <a:solidFill>
                <a:srgbClr val="0067AC"/>
              </a:solidFill>
            </a:endParaRPr>
          </a:p>
        </p:txBody>
      </p:sp>
      <p:sp>
        <p:nvSpPr>
          <p:cNvPr id="10" name="TextBox 9"/>
          <p:cNvSpPr txBox="1"/>
          <p:nvPr/>
        </p:nvSpPr>
        <p:spPr>
          <a:xfrm>
            <a:off x="4555068" y="4409952"/>
            <a:ext cx="909399" cy="338554"/>
          </a:xfrm>
          <a:prstGeom prst="rect">
            <a:avLst/>
          </a:prstGeom>
          <a:noFill/>
        </p:spPr>
        <p:txBody>
          <a:bodyPr wrap="square" rtlCol="0">
            <a:spAutoFit/>
          </a:bodyPr>
          <a:lstStyle/>
          <a:p>
            <a:r>
              <a:rPr lang="en-US" sz="1600" b="1" dirty="0" smtClean="0">
                <a:solidFill>
                  <a:srgbClr val="0067AC"/>
                </a:solidFill>
              </a:rPr>
              <a:t>Winter</a:t>
            </a:r>
            <a:endParaRPr lang="en-US" sz="1600" b="1" dirty="0">
              <a:solidFill>
                <a:srgbClr val="0067AC"/>
              </a:solidFill>
            </a:endParaRPr>
          </a:p>
        </p:txBody>
      </p:sp>
      <p:sp>
        <p:nvSpPr>
          <p:cNvPr id="11" name="TextBox 10"/>
          <p:cNvSpPr txBox="1"/>
          <p:nvPr/>
        </p:nvSpPr>
        <p:spPr>
          <a:xfrm>
            <a:off x="0" y="4429973"/>
            <a:ext cx="909399" cy="338554"/>
          </a:xfrm>
          <a:prstGeom prst="rect">
            <a:avLst/>
          </a:prstGeom>
          <a:noFill/>
        </p:spPr>
        <p:txBody>
          <a:bodyPr wrap="square" rtlCol="0">
            <a:spAutoFit/>
          </a:bodyPr>
          <a:lstStyle/>
          <a:p>
            <a:r>
              <a:rPr lang="en-US" sz="1600" b="1" dirty="0" smtClean="0">
                <a:solidFill>
                  <a:srgbClr val="0067AC"/>
                </a:solidFill>
              </a:rPr>
              <a:t>Summer</a:t>
            </a:r>
            <a:endParaRPr lang="en-US" sz="1600" b="1" dirty="0">
              <a:solidFill>
                <a:srgbClr val="0067AC"/>
              </a:solidFill>
            </a:endParaRPr>
          </a:p>
        </p:txBody>
      </p:sp>
      <p:sp>
        <p:nvSpPr>
          <p:cNvPr id="12" name="TextBox 11"/>
          <p:cNvSpPr txBox="1"/>
          <p:nvPr/>
        </p:nvSpPr>
        <p:spPr>
          <a:xfrm>
            <a:off x="4603366" y="1547371"/>
            <a:ext cx="909399" cy="338554"/>
          </a:xfrm>
          <a:prstGeom prst="rect">
            <a:avLst/>
          </a:prstGeom>
          <a:noFill/>
        </p:spPr>
        <p:txBody>
          <a:bodyPr wrap="square" rtlCol="0">
            <a:spAutoFit/>
          </a:bodyPr>
          <a:lstStyle/>
          <a:p>
            <a:r>
              <a:rPr lang="en-US" sz="1600" b="1" dirty="0" smtClean="0">
                <a:solidFill>
                  <a:srgbClr val="0067AC"/>
                </a:solidFill>
              </a:rPr>
              <a:t>Fall</a:t>
            </a:r>
            <a:endParaRPr lang="en-US" sz="1600" b="1" dirty="0">
              <a:solidFill>
                <a:srgbClr val="0067AC"/>
              </a:solidFill>
            </a:endParaRPr>
          </a:p>
        </p:txBody>
      </p:sp>
      <p:pic>
        <p:nvPicPr>
          <p:cNvPr id="13" name="Picture 12"/>
          <p:cNvPicPr>
            <a:picLocks noChangeAspect="1" noChangeArrowheads="1"/>
          </p:cNvPicPr>
          <p:nvPr/>
        </p:nvPicPr>
        <p:blipFill>
          <a:blip r:embed="rId2" cstate="print"/>
          <a:srcRect/>
          <a:stretch>
            <a:fillRect/>
          </a:stretch>
        </p:blipFill>
        <p:spPr bwMode="auto">
          <a:xfrm>
            <a:off x="0" y="1845561"/>
            <a:ext cx="4683631" cy="2171871"/>
          </a:xfrm>
          <a:prstGeom prst="rect">
            <a:avLst/>
          </a:prstGeom>
          <a:noFill/>
          <a:ln w="9525">
            <a:noFill/>
            <a:miter lim="800000"/>
            <a:headEnd/>
            <a:tailEnd/>
          </a:ln>
          <a:effectLst/>
        </p:spPr>
      </p:pic>
      <p:pic>
        <p:nvPicPr>
          <p:cNvPr id="14" name="Picture 13"/>
          <p:cNvPicPr>
            <a:picLocks noChangeAspect="1" noChangeArrowheads="1"/>
          </p:cNvPicPr>
          <p:nvPr/>
        </p:nvPicPr>
        <p:blipFill>
          <a:blip r:embed="rId3" cstate="print"/>
          <a:srcRect/>
          <a:stretch>
            <a:fillRect/>
          </a:stretch>
        </p:blipFill>
        <p:spPr bwMode="auto">
          <a:xfrm>
            <a:off x="4622800" y="1845561"/>
            <a:ext cx="4521200" cy="2171871"/>
          </a:xfrm>
          <a:prstGeom prst="rect">
            <a:avLst/>
          </a:prstGeom>
          <a:noFill/>
          <a:ln w="9525">
            <a:noFill/>
            <a:miter lim="800000"/>
            <a:headEnd/>
            <a:tailEnd/>
          </a:ln>
          <a:effectLst/>
        </p:spPr>
      </p:pic>
      <p:pic>
        <p:nvPicPr>
          <p:cNvPr id="15" name="Picture 14"/>
          <p:cNvPicPr>
            <a:picLocks noChangeAspect="1" noChangeArrowheads="1"/>
          </p:cNvPicPr>
          <p:nvPr/>
        </p:nvPicPr>
        <p:blipFill>
          <a:blip r:embed="rId4" cstate="print"/>
          <a:srcRect/>
          <a:stretch>
            <a:fillRect/>
          </a:stretch>
        </p:blipFill>
        <p:spPr bwMode="auto">
          <a:xfrm>
            <a:off x="8239" y="4727170"/>
            <a:ext cx="4595127" cy="2130830"/>
          </a:xfrm>
          <a:prstGeom prst="rect">
            <a:avLst/>
          </a:prstGeom>
          <a:noFill/>
          <a:ln w="9525">
            <a:noFill/>
            <a:miter lim="800000"/>
            <a:headEnd/>
            <a:tailEnd/>
          </a:ln>
          <a:effectLst/>
        </p:spPr>
      </p:pic>
      <p:pic>
        <p:nvPicPr>
          <p:cNvPr id="16" name="Picture 15"/>
          <p:cNvPicPr>
            <a:picLocks noChangeAspect="1" noChangeArrowheads="1"/>
          </p:cNvPicPr>
          <p:nvPr/>
        </p:nvPicPr>
        <p:blipFill>
          <a:blip r:embed="rId5" cstate="print"/>
          <a:srcRect/>
          <a:stretch>
            <a:fillRect/>
          </a:stretch>
        </p:blipFill>
        <p:spPr bwMode="auto">
          <a:xfrm>
            <a:off x="4548873" y="4727170"/>
            <a:ext cx="4595127" cy="2130830"/>
          </a:xfrm>
          <a:prstGeom prst="rect">
            <a:avLst/>
          </a:prstGeom>
          <a:noFill/>
          <a:ln w="9525">
            <a:noFill/>
            <a:miter lim="800000"/>
            <a:headEnd/>
            <a:tailEnd/>
          </a:ln>
          <a:effectLst/>
        </p:spPr>
      </p:pic>
    </p:spTree>
    <p:extLst>
      <p:ext uri="{BB962C8B-B14F-4D97-AF65-F5344CB8AC3E}">
        <p14:creationId xmlns:p14="http://schemas.microsoft.com/office/powerpoint/2010/main" val="3920691858"/>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909400" y="1125696"/>
            <a:ext cx="7472600" cy="523220"/>
          </a:xfrm>
          <a:prstGeom prst="rect">
            <a:avLst/>
          </a:prstGeom>
          <a:noFill/>
        </p:spPr>
        <p:txBody>
          <a:bodyPr wrap="square" rtlCol="0">
            <a:spAutoFit/>
          </a:bodyPr>
          <a:lstStyle/>
          <a:p>
            <a:r>
              <a:rPr lang="en-US" sz="2800" b="1" dirty="0" smtClean="0">
                <a:solidFill>
                  <a:srgbClr val="0067AC"/>
                </a:solidFill>
              </a:rPr>
              <a:t>Amplification of the Seasonality of Precipitation</a:t>
            </a:r>
            <a:endParaRPr lang="en-US" sz="2800" b="1" dirty="0">
              <a:solidFill>
                <a:srgbClr val="0067AC"/>
              </a:solidFill>
            </a:endParaRPr>
          </a:p>
        </p:txBody>
      </p:sp>
      <p:sp>
        <p:nvSpPr>
          <p:cNvPr id="9" name="TextBox 8"/>
          <p:cNvSpPr txBox="1"/>
          <p:nvPr/>
        </p:nvSpPr>
        <p:spPr>
          <a:xfrm>
            <a:off x="0" y="1513505"/>
            <a:ext cx="909399" cy="338554"/>
          </a:xfrm>
          <a:prstGeom prst="rect">
            <a:avLst/>
          </a:prstGeom>
          <a:noFill/>
        </p:spPr>
        <p:txBody>
          <a:bodyPr wrap="square" rtlCol="0">
            <a:spAutoFit/>
          </a:bodyPr>
          <a:lstStyle/>
          <a:p>
            <a:r>
              <a:rPr lang="en-US" sz="1600" b="1" dirty="0" smtClean="0">
                <a:solidFill>
                  <a:srgbClr val="0067AC"/>
                </a:solidFill>
              </a:rPr>
              <a:t>Spring</a:t>
            </a:r>
            <a:endParaRPr lang="en-US" sz="1600" b="1" dirty="0">
              <a:solidFill>
                <a:srgbClr val="0067AC"/>
              </a:solidFill>
            </a:endParaRPr>
          </a:p>
        </p:txBody>
      </p:sp>
      <p:sp>
        <p:nvSpPr>
          <p:cNvPr id="10" name="TextBox 9"/>
          <p:cNvSpPr txBox="1"/>
          <p:nvPr/>
        </p:nvSpPr>
        <p:spPr>
          <a:xfrm>
            <a:off x="4555068" y="4409952"/>
            <a:ext cx="909399" cy="338554"/>
          </a:xfrm>
          <a:prstGeom prst="rect">
            <a:avLst/>
          </a:prstGeom>
          <a:noFill/>
        </p:spPr>
        <p:txBody>
          <a:bodyPr wrap="square" rtlCol="0">
            <a:spAutoFit/>
          </a:bodyPr>
          <a:lstStyle/>
          <a:p>
            <a:r>
              <a:rPr lang="en-US" sz="1600" b="1" dirty="0" smtClean="0">
                <a:solidFill>
                  <a:srgbClr val="0067AC"/>
                </a:solidFill>
              </a:rPr>
              <a:t>Winter</a:t>
            </a:r>
            <a:endParaRPr lang="en-US" sz="1600" b="1" dirty="0">
              <a:solidFill>
                <a:srgbClr val="0067AC"/>
              </a:solidFill>
            </a:endParaRPr>
          </a:p>
        </p:txBody>
      </p:sp>
      <p:sp>
        <p:nvSpPr>
          <p:cNvPr id="11" name="TextBox 10"/>
          <p:cNvSpPr txBox="1"/>
          <p:nvPr/>
        </p:nvSpPr>
        <p:spPr>
          <a:xfrm>
            <a:off x="0" y="4429973"/>
            <a:ext cx="909399" cy="338554"/>
          </a:xfrm>
          <a:prstGeom prst="rect">
            <a:avLst/>
          </a:prstGeom>
          <a:noFill/>
        </p:spPr>
        <p:txBody>
          <a:bodyPr wrap="square" rtlCol="0">
            <a:spAutoFit/>
          </a:bodyPr>
          <a:lstStyle/>
          <a:p>
            <a:r>
              <a:rPr lang="en-US" sz="1600" b="1" dirty="0" smtClean="0">
                <a:solidFill>
                  <a:srgbClr val="0067AC"/>
                </a:solidFill>
              </a:rPr>
              <a:t>Summer</a:t>
            </a:r>
            <a:endParaRPr lang="en-US" sz="1600" b="1" dirty="0">
              <a:solidFill>
                <a:srgbClr val="0067AC"/>
              </a:solidFill>
            </a:endParaRPr>
          </a:p>
        </p:txBody>
      </p:sp>
      <p:sp>
        <p:nvSpPr>
          <p:cNvPr id="12" name="TextBox 11"/>
          <p:cNvSpPr txBox="1"/>
          <p:nvPr/>
        </p:nvSpPr>
        <p:spPr>
          <a:xfrm>
            <a:off x="4603366" y="1547371"/>
            <a:ext cx="909399" cy="338554"/>
          </a:xfrm>
          <a:prstGeom prst="rect">
            <a:avLst/>
          </a:prstGeom>
          <a:noFill/>
        </p:spPr>
        <p:txBody>
          <a:bodyPr wrap="square" rtlCol="0">
            <a:spAutoFit/>
          </a:bodyPr>
          <a:lstStyle/>
          <a:p>
            <a:r>
              <a:rPr lang="en-US" sz="1600" b="1" dirty="0" smtClean="0">
                <a:solidFill>
                  <a:srgbClr val="0067AC"/>
                </a:solidFill>
              </a:rPr>
              <a:t>Fall</a:t>
            </a:r>
            <a:endParaRPr lang="en-US" sz="1600" b="1" dirty="0">
              <a:solidFill>
                <a:srgbClr val="0067AC"/>
              </a:solidFill>
            </a:endParaRPr>
          </a:p>
        </p:txBody>
      </p:sp>
      <p:pic>
        <p:nvPicPr>
          <p:cNvPr id="13" name="Picture 12"/>
          <p:cNvPicPr>
            <a:picLocks noChangeAspect="1" noChangeArrowheads="1"/>
          </p:cNvPicPr>
          <p:nvPr/>
        </p:nvPicPr>
        <p:blipFill>
          <a:blip r:embed="rId2" cstate="print"/>
          <a:srcRect/>
          <a:stretch>
            <a:fillRect/>
          </a:stretch>
        </p:blipFill>
        <p:spPr bwMode="auto">
          <a:xfrm>
            <a:off x="0" y="1845561"/>
            <a:ext cx="4683631" cy="2171871"/>
          </a:xfrm>
          <a:prstGeom prst="rect">
            <a:avLst/>
          </a:prstGeom>
          <a:noFill/>
          <a:ln w="9525">
            <a:noFill/>
            <a:miter lim="800000"/>
            <a:headEnd/>
            <a:tailEnd/>
          </a:ln>
          <a:effectLst/>
        </p:spPr>
      </p:pic>
      <p:pic>
        <p:nvPicPr>
          <p:cNvPr id="14" name="Picture 13"/>
          <p:cNvPicPr>
            <a:picLocks noChangeAspect="1" noChangeArrowheads="1"/>
          </p:cNvPicPr>
          <p:nvPr/>
        </p:nvPicPr>
        <p:blipFill>
          <a:blip r:embed="rId3" cstate="print"/>
          <a:srcRect/>
          <a:stretch>
            <a:fillRect/>
          </a:stretch>
        </p:blipFill>
        <p:spPr bwMode="auto">
          <a:xfrm>
            <a:off x="4622800" y="1845561"/>
            <a:ext cx="4521200" cy="2171871"/>
          </a:xfrm>
          <a:prstGeom prst="rect">
            <a:avLst/>
          </a:prstGeom>
          <a:noFill/>
          <a:ln w="9525">
            <a:noFill/>
            <a:miter lim="800000"/>
            <a:headEnd/>
            <a:tailEnd/>
          </a:ln>
          <a:effectLst/>
        </p:spPr>
      </p:pic>
      <p:pic>
        <p:nvPicPr>
          <p:cNvPr id="15" name="Picture 14"/>
          <p:cNvPicPr>
            <a:picLocks noChangeAspect="1" noChangeArrowheads="1"/>
          </p:cNvPicPr>
          <p:nvPr/>
        </p:nvPicPr>
        <p:blipFill>
          <a:blip r:embed="rId4" cstate="print"/>
          <a:srcRect/>
          <a:stretch>
            <a:fillRect/>
          </a:stretch>
        </p:blipFill>
        <p:spPr bwMode="auto">
          <a:xfrm>
            <a:off x="8239" y="4727170"/>
            <a:ext cx="4595127" cy="2130830"/>
          </a:xfrm>
          <a:prstGeom prst="rect">
            <a:avLst/>
          </a:prstGeom>
          <a:noFill/>
          <a:ln w="9525">
            <a:noFill/>
            <a:miter lim="800000"/>
            <a:headEnd/>
            <a:tailEnd/>
          </a:ln>
          <a:effectLst/>
        </p:spPr>
      </p:pic>
      <p:pic>
        <p:nvPicPr>
          <p:cNvPr id="16" name="Picture 15"/>
          <p:cNvPicPr>
            <a:picLocks noChangeAspect="1" noChangeArrowheads="1"/>
          </p:cNvPicPr>
          <p:nvPr/>
        </p:nvPicPr>
        <p:blipFill>
          <a:blip r:embed="rId5" cstate="print"/>
          <a:srcRect/>
          <a:stretch>
            <a:fillRect/>
          </a:stretch>
        </p:blipFill>
        <p:spPr bwMode="auto">
          <a:xfrm>
            <a:off x="4548873" y="4727170"/>
            <a:ext cx="4595127" cy="2130830"/>
          </a:xfrm>
          <a:prstGeom prst="rect">
            <a:avLst/>
          </a:prstGeom>
          <a:noFill/>
          <a:ln w="9525">
            <a:noFill/>
            <a:miter lim="800000"/>
            <a:headEnd/>
            <a:tailEnd/>
          </a:ln>
          <a:effectLst/>
        </p:spPr>
      </p:pic>
      <p:sp>
        <p:nvSpPr>
          <p:cNvPr id="17" name="Oval 16"/>
          <p:cNvSpPr/>
          <p:nvPr/>
        </p:nvSpPr>
        <p:spPr>
          <a:xfrm>
            <a:off x="4824700" y="1360314"/>
            <a:ext cx="4319300" cy="2837306"/>
          </a:xfrm>
          <a:prstGeom prst="ellipse">
            <a:avLst/>
          </a:prstGeom>
          <a:noFill/>
          <a:ln w="5715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07990081"/>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909399" y="4026775"/>
            <a:ext cx="3606801" cy="369332"/>
          </a:xfrm>
          <a:prstGeom prst="rect">
            <a:avLst/>
          </a:prstGeom>
          <a:noFill/>
        </p:spPr>
        <p:txBody>
          <a:bodyPr wrap="square" rtlCol="0">
            <a:spAutoFit/>
          </a:bodyPr>
          <a:lstStyle/>
          <a:p>
            <a:r>
              <a:rPr lang="en-US" b="1" dirty="0" smtClean="0">
                <a:solidFill>
                  <a:srgbClr val="FF0000"/>
                </a:solidFill>
              </a:rPr>
              <a:t>21.2 =&gt; 25.3 inches </a:t>
            </a:r>
            <a:r>
              <a:rPr lang="en-US" b="1" dirty="0" smtClean="0">
                <a:solidFill>
                  <a:srgbClr val="0067AC"/>
                </a:solidFill>
              </a:rPr>
              <a:t>(22% increase)</a:t>
            </a:r>
            <a:endParaRPr lang="en-US" b="1" dirty="0">
              <a:solidFill>
                <a:srgbClr val="0067AC"/>
              </a:solidFill>
            </a:endParaRPr>
          </a:p>
        </p:txBody>
      </p:sp>
      <p:sp>
        <p:nvSpPr>
          <p:cNvPr id="7" name="TextBox 6"/>
          <p:cNvSpPr txBox="1"/>
          <p:nvPr/>
        </p:nvSpPr>
        <p:spPr>
          <a:xfrm>
            <a:off x="5058066" y="4026775"/>
            <a:ext cx="3606801" cy="369332"/>
          </a:xfrm>
          <a:prstGeom prst="rect">
            <a:avLst/>
          </a:prstGeom>
          <a:noFill/>
        </p:spPr>
        <p:txBody>
          <a:bodyPr wrap="square" rtlCol="0">
            <a:spAutoFit/>
          </a:bodyPr>
          <a:lstStyle/>
          <a:p>
            <a:r>
              <a:rPr lang="en-US" b="1" dirty="0" smtClean="0">
                <a:solidFill>
                  <a:srgbClr val="FF0000"/>
                </a:solidFill>
              </a:rPr>
              <a:t>12.1 =&gt; 10.5 inches </a:t>
            </a:r>
            <a:r>
              <a:rPr lang="en-US" b="1" dirty="0" smtClean="0">
                <a:solidFill>
                  <a:srgbClr val="843400"/>
                </a:solidFill>
              </a:rPr>
              <a:t>(13% decrease)</a:t>
            </a:r>
            <a:endParaRPr lang="en-US" b="1" dirty="0">
              <a:solidFill>
                <a:srgbClr val="843400"/>
              </a:solidFill>
            </a:endParaRPr>
          </a:p>
        </p:txBody>
      </p:sp>
      <p:sp>
        <p:nvSpPr>
          <p:cNvPr id="8" name="TextBox 7"/>
          <p:cNvSpPr txBox="1"/>
          <p:nvPr/>
        </p:nvSpPr>
        <p:spPr>
          <a:xfrm>
            <a:off x="909400" y="1125696"/>
            <a:ext cx="7472600" cy="523220"/>
          </a:xfrm>
          <a:prstGeom prst="rect">
            <a:avLst/>
          </a:prstGeom>
          <a:noFill/>
        </p:spPr>
        <p:txBody>
          <a:bodyPr wrap="square" rtlCol="0">
            <a:spAutoFit/>
          </a:bodyPr>
          <a:lstStyle/>
          <a:p>
            <a:r>
              <a:rPr lang="en-US" sz="2800" b="1" dirty="0" smtClean="0">
                <a:solidFill>
                  <a:srgbClr val="0067AC"/>
                </a:solidFill>
              </a:rPr>
              <a:t>Amplification of the Seasonality of Precipitation</a:t>
            </a:r>
            <a:endParaRPr lang="en-US" sz="2800" b="1" dirty="0">
              <a:solidFill>
                <a:srgbClr val="0067AC"/>
              </a:solidFill>
            </a:endParaRPr>
          </a:p>
        </p:txBody>
      </p:sp>
      <p:sp>
        <p:nvSpPr>
          <p:cNvPr id="9" name="TextBox 8"/>
          <p:cNvSpPr txBox="1"/>
          <p:nvPr/>
        </p:nvSpPr>
        <p:spPr>
          <a:xfrm>
            <a:off x="0" y="1513505"/>
            <a:ext cx="909399" cy="338554"/>
          </a:xfrm>
          <a:prstGeom prst="rect">
            <a:avLst/>
          </a:prstGeom>
          <a:noFill/>
        </p:spPr>
        <p:txBody>
          <a:bodyPr wrap="square" rtlCol="0">
            <a:spAutoFit/>
          </a:bodyPr>
          <a:lstStyle/>
          <a:p>
            <a:r>
              <a:rPr lang="en-US" sz="1600" b="1" dirty="0" smtClean="0">
                <a:solidFill>
                  <a:srgbClr val="0067AC"/>
                </a:solidFill>
              </a:rPr>
              <a:t>Spring</a:t>
            </a:r>
            <a:endParaRPr lang="en-US" sz="1600" b="1" dirty="0">
              <a:solidFill>
                <a:srgbClr val="0067AC"/>
              </a:solidFill>
            </a:endParaRPr>
          </a:p>
        </p:txBody>
      </p:sp>
      <p:sp>
        <p:nvSpPr>
          <p:cNvPr id="10" name="TextBox 9"/>
          <p:cNvSpPr txBox="1"/>
          <p:nvPr/>
        </p:nvSpPr>
        <p:spPr>
          <a:xfrm>
            <a:off x="4555068" y="4409952"/>
            <a:ext cx="909399" cy="338554"/>
          </a:xfrm>
          <a:prstGeom prst="rect">
            <a:avLst/>
          </a:prstGeom>
          <a:noFill/>
        </p:spPr>
        <p:txBody>
          <a:bodyPr wrap="square" rtlCol="0">
            <a:spAutoFit/>
          </a:bodyPr>
          <a:lstStyle/>
          <a:p>
            <a:r>
              <a:rPr lang="en-US" sz="1600" b="1" dirty="0" smtClean="0">
                <a:solidFill>
                  <a:srgbClr val="0067AC"/>
                </a:solidFill>
              </a:rPr>
              <a:t>Winter</a:t>
            </a:r>
            <a:endParaRPr lang="en-US" sz="1600" b="1" dirty="0">
              <a:solidFill>
                <a:srgbClr val="0067AC"/>
              </a:solidFill>
            </a:endParaRPr>
          </a:p>
        </p:txBody>
      </p:sp>
      <p:sp>
        <p:nvSpPr>
          <p:cNvPr id="11" name="TextBox 10"/>
          <p:cNvSpPr txBox="1"/>
          <p:nvPr/>
        </p:nvSpPr>
        <p:spPr>
          <a:xfrm>
            <a:off x="0" y="4429973"/>
            <a:ext cx="909399" cy="338554"/>
          </a:xfrm>
          <a:prstGeom prst="rect">
            <a:avLst/>
          </a:prstGeom>
          <a:noFill/>
        </p:spPr>
        <p:txBody>
          <a:bodyPr wrap="square" rtlCol="0">
            <a:spAutoFit/>
          </a:bodyPr>
          <a:lstStyle/>
          <a:p>
            <a:r>
              <a:rPr lang="en-US" sz="1600" b="1" dirty="0" smtClean="0">
                <a:solidFill>
                  <a:srgbClr val="0067AC"/>
                </a:solidFill>
              </a:rPr>
              <a:t>Summer</a:t>
            </a:r>
            <a:endParaRPr lang="en-US" sz="1600" b="1" dirty="0">
              <a:solidFill>
                <a:srgbClr val="0067AC"/>
              </a:solidFill>
            </a:endParaRPr>
          </a:p>
        </p:txBody>
      </p:sp>
      <p:sp>
        <p:nvSpPr>
          <p:cNvPr id="12" name="TextBox 11"/>
          <p:cNvSpPr txBox="1"/>
          <p:nvPr/>
        </p:nvSpPr>
        <p:spPr>
          <a:xfrm>
            <a:off x="4603366" y="1547371"/>
            <a:ext cx="909399" cy="338554"/>
          </a:xfrm>
          <a:prstGeom prst="rect">
            <a:avLst/>
          </a:prstGeom>
          <a:noFill/>
        </p:spPr>
        <p:txBody>
          <a:bodyPr wrap="square" rtlCol="0">
            <a:spAutoFit/>
          </a:bodyPr>
          <a:lstStyle/>
          <a:p>
            <a:r>
              <a:rPr lang="en-US" sz="1600" b="1" dirty="0" smtClean="0">
                <a:solidFill>
                  <a:srgbClr val="0067AC"/>
                </a:solidFill>
              </a:rPr>
              <a:t>Fall</a:t>
            </a:r>
            <a:endParaRPr lang="en-US" sz="1600" b="1" dirty="0">
              <a:solidFill>
                <a:srgbClr val="0067AC"/>
              </a:solidFill>
            </a:endParaRPr>
          </a:p>
        </p:txBody>
      </p:sp>
      <p:pic>
        <p:nvPicPr>
          <p:cNvPr id="13" name="Picture 12"/>
          <p:cNvPicPr>
            <a:picLocks noChangeAspect="1" noChangeArrowheads="1"/>
          </p:cNvPicPr>
          <p:nvPr/>
        </p:nvPicPr>
        <p:blipFill>
          <a:blip r:embed="rId2" cstate="print"/>
          <a:srcRect/>
          <a:stretch>
            <a:fillRect/>
          </a:stretch>
        </p:blipFill>
        <p:spPr bwMode="auto">
          <a:xfrm>
            <a:off x="0" y="1845561"/>
            <a:ext cx="4683631" cy="2171871"/>
          </a:xfrm>
          <a:prstGeom prst="rect">
            <a:avLst/>
          </a:prstGeom>
          <a:noFill/>
          <a:ln w="9525">
            <a:noFill/>
            <a:miter lim="800000"/>
            <a:headEnd/>
            <a:tailEnd/>
          </a:ln>
          <a:effectLst/>
        </p:spPr>
      </p:pic>
      <p:pic>
        <p:nvPicPr>
          <p:cNvPr id="14" name="Picture 13"/>
          <p:cNvPicPr>
            <a:picLocks noChangeAspect="1" noChangeArrowheads="1"/>
          </p:cNvPicPr>
          <p:nvPr/>
        </p:nvPicPr>
        <p:blipFill>
          <a:blip r:embed="rId3" cstate="print"/>
          <a:srcRect/>
          <a:stretch>
            <a:fillRect/>
          </a:stretch>
        </p:blipFill>
        <p:spPr bwMode="auto">
          <a:xfrm>
            <a:off x="4622800" y="1845561"/>
            <a:ext cx="4521200" cy="2171871"/>
          </a:xfrm>
          <a:prstGeom prst="rect">
            <a:avLst/>
          </a:prstGeom>
          <a:noFill/>
          <a:ln w="9525">
            <a:noFill/>
            <a:miter lim="800000"/>
            <a:headEnd/>
            <a:tailEnd/>
          </a:ln>
          <a:effectLst/>
        </p:spPr>
      </p:pic>
      <p:pic>
        <p:nvPicPr>
          <p:cNvPr id="15" name="Picture 14"/>
          <p:cNvPicPr>
            <a:picLocks noChangeAspect="1" noChangeArrowheads="1"/>
          </p:cNvPicPr>
          <p:nvPr/>
        </p:nvPicPr>
        <p:blipFill>
          <a:blip r:embed="rId4" cstate="print"/>
          <a:srcRect/>
          <a:stretch>
            <a:fillRect/>
          </a:stretch>
        </p:blipFill>
        <p:spPr bwMode="auto">
          <a:xfrm>
            <a:off x="8239" y="4727170"/>
            <a:ext cx="4595127" cy="2130830"/>
          </a:xfrm>
          <a:prstGeom prst="rect">
            <a:avLst/>
          </a:prstGeom>
          <a:noFill/>
          <a:ln w="9525">
            <a:noFill/>
            <a:miter lim="800000"/>
            <a:headEnd/>
            <a:tailEnd/>
          </a:ln>
          <a:effectLst/>
        </p:spPr>
      </p:pic>
      <p:pic>
        <p:nvPicPr>
          <p:cNvPr id="16" name="Picture 15"/>
          <p:cNvPicPr>
            <a:picLocks noChangeAspect="1" noChangeArrowheads="1"/>
          </p:cNvPicPr>
          <p:nvPr/>
        </p:nvPicPr>
        <p:blipFill>
          <a:blip r:embed="rId5" cstate="print"/>
          <a:srcRect/>
          <a:stretch>
            <a:fillRect/>
          </a:stretch>
        </p:blipFill>
        <p:spPr bwMode="auto">
          <a:xfrm>
            <a:off x="4548873" y="4727170"/>
            <a:ext cx="4595127" cy="2130830"/>
          </a:xfrm>
          <a:prstGeom prst="rect">
            <a:avLst/>
          </a:prstGeom>
          <a:noFill/>
          <a:ln w="9525">
            <a:noFill/>
            <a:miter lim="800000"/>
            <a:headEnd/>
            <a:tailEnd/>
          </a:ln>
          <a:effectLst/>
        </p:spPr>
      </p:pic>
      <p:cxnSp>
        <p:nvCxnSpPr>
          <p:cNvPr id="3" name="Straight Arrow Connector 2"/>
          <p:cNvCxnSpPr/>
          <p:nvPr/>
        </p:nvCxnSpPr>
        <p:spPr>
          <a:xfrm flipH="1">
            <a:off x="4385733" y="4026775"/>
            <a:ext cx="1" cy="700395"/>
          </a:xfrm>
          <a:prstGeom prst="straightConnector1">
            <a:avLst/>
          </a:prstGeom>
          <a:ln w="57150" cmpd="sng">
            <a:solidFill>
              <a:srgbClr val="0000FF"/>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H="1">
            <a:off x="8676800" y="4017432"/>
            <a:ext cx="1" cy="700395"/>
          </a:xfrm>
          <a:prstGeom prst="straightConnector1">
            <a:avLst/>
          </a:prstGeom>
          <a:ln w="57150" cmpd="sng">
            <a:solidFill>
              <a:srgbClr val="843400"/>
            </a:solidFill>
            <a:headEnd type="arrow"/>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42040704"/>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19199"/>
            <a:ext cx="8229600" cy="1016001"/>
          </a:xfrm>
        </p:spPr>
        <p:txBody>
          <a:bodyPr>
            <a:normAutofit fontScale="90000"/>
          </a:bodyPr>
          <a:lstStyle/>
          <a:p>
            <a:pPr algn="ctr"/>
            <a:r>
              <a:rPr lang="en-US" dirty="0" smtClean="0"/>
              <a:t>Mean Summer (JJA) Dew-Point Temperatures for Des Moines, IA</a:t>
            </a:r>
            <a:endParaRPr lang="en-US" dirty="0"/>
          </a:p>
        </p:txBody>
      </p:sp>
      <p:pic>
        <p:nvPicPr>
          <p:cNvPr id="6" name="Picture 5" descr="DSM_JJA_7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0834" y="2217718"/>
            <a:ext cx="7315932" cy="4640281"/>
          </a:xfrm>
          <a:prstGeom prst="rect">
            <a:avLst/>
          </a:prstGeom>
        </p:spPr>
      </p:pic>
      <p:sp>
        <p:nvSpPr>
          <p:cNvPr id="11" name="TextBox 10"/>
          <p:cNvSpPr txBox="1"/>
          <p:nvPr/>
        </p:nvSpPr>
        <p:spPr>
          <a:xfrm>
            <a:off x="3282662" y="3453368"/>
            <a:ext cx="2274982" cy="369332"/>
          </a:xfrm>
          <a:prstGeom prst="rect">
            <a:avLst/>
          </a:prstGeom>
          <a:noFill/>
        </p:spPr>
        <p:txBody>
          <a:bodyPr wrap="none" rtlCol="0">
            <a:spAutoFit/>
          </a:bodyPr>
          <a:lstStyle/>
          <a:p>
            <a:r>
              <a:rPr lang="en-US" b="1" dirty="0" smtClean="0">
                <a:solidFill>
                  <a:srgbClr val="FF0000"/>
                </a:solidFill>
              </a:rPr>
              <a:t>Rise of 3</a:t>
            </a:r>
            <a:r>
              <a:rPr lang="en-US" b="1" baseline="30000" dirty="0" smtClean="0">
                <a:solidFill>
                  <a:srgbClr val="FF0000"/>
                </a:solidFill>
              </a:rPr>
              <a:t>o</a:t>
            </a:r>
            <a:r>
              <a:rPr lang="en-US" b="1" dirty="0" smtClean="0">
                <a:solidFill>
                  <a:srgbClr val="FF0000"/>
                </a:solidFill>
              </a:rPr>
              <a:t>F in 42 years </a:t>
            </a:r>
            <a:endParaRPr lang="en-US" b="1" dirty="0">
              <a:solidFill>
                <a:srgbClr val="FF0000"/>
              </a:solidFill>
            </a:endParaRPr>
          </a:p>
        </p:txBody>
      </p:sp>
      <p:sp>
        <p:nvSpPr>
          <p:cNvPr id="14" name="TextBox 13"/>
          <p:cNvSpPr txBox="1"/>
          <p:nvPr/>
        </p:nvSpPr>
        <p:spPr>
          <a:xfrm>
            <a:off x="2533326" y="3822700"/>
            <a:ext cx="3716921" cy="369332"/>
          </a:xfrm>
          <a:prstGeom prst="rect">
            <a:avLst/>
          </a:prstGeom>
          <a:noFill/>
        </p:spPr>
        <p:txBody>
          <a:bodyPr wrap="none" rtlCol="0">
            <a:spAutoFit/>
          </a:bodyPr>
          <a:lstStyle/>
          <a:p>
            <a:r>
              <a:rPr lang="en-US" b="1" dirty="0" smtClean="0">
                <a:solidFill>
                  <a:srgbClr val="FF0000"/>
                </a:solidFill>
              </a:rPr>
              <a:t>12% rise in water content in 42 years </a:t>
            </a:r>
            <a:endParaRPr lang="en-US" b="1" dirty="0">
              <a:solidFill>
                <a:srgbClr val="FF0000"/>
              </a:solidFill>
            </a:endParaRPr>
          </a:p>
        </p:txBody>
      </p:sp>
    </p:spTree>
    <p:extLst>
      <p:ext uri="{BB962C8B-B14F-4D97-AF65-F5344CB8AC3E}">
        <p14:creationId xmlns:p14="http://schemas.microsoft.com/office/powerpoint/2010/main" val="4195882871"/>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3334" y="1333501"/>
            <a:ext cx="8229600" cy="931862"/>
          </a:xfrm>
        </p:spPr>
        <p:txBody>
          <a:bodyPr>
            <a:normAutofit fontScale="90000"/>
          </a:bodyPr>
          <a:lstStyle/>
          <a:p>
            <a:pPr algn="ctr"/>
            <a:r>
              <a:rPr lang="en-US" dirty="0" smtClean="0"/>
              <a:t>Can we trust climate models </a:t>
            </a:r>
            <a:r>
              <a:rPr lang="en-US" dirty="0" smtClean="0"/>
              <a:t>to</a:t>
            </a:r>
            <a:r>
              <a:rPr lang="en-US" dirty="0" smtClean="0"/>
              <a:t> project a </a:t>
            </a:r>
            <a:r>
              <a:rPr lang="en-US" dirty="0" smtClean="0"/>
              <a:t>future climate in the Midwest</a:t>
            </a:r>
            <a:r>
              <a:rPr lang="en-US" dirty="0" smtClean="0"/>
              <a:t>?</a:t>
            </a:r>
            <a:endParaRPr lang="en-US" dirty="0"/>
          </a:p>
        </p:txBody>
      </p:sp>
      <p:sp>
        <p:nvSpPr>
          <p:cNvPr id="3" name="Content Placeholder 2"/>
          <p:cNvSpPr>
            <a:spLocks noGrp="1"/>
          </p:cNvSpPr>
          <p:nvPr>
            <p:ph idx="1"/>
          </p:nvPr>
        </p:nvSpPr>
        <p:spPr>
          <a:xfrm>
            <a:off x="423334" y="2351088"/>
            <a:ext cx="8504766" cy="3152245"/>
          </a:xfrm>
        </p:spPr>
        <p:txBody>
          <a:bodyPr>
            <a:normAutofit fontScale="92500" lnSpcReduction="10000"/>
          </a:bodyPr>
          <a:lstStyle/>
          <a:p>
            <a:r>
              <a:rPr lang="en-US" dirty="0" smtClean="0">
                <a:solidFill>
                  <a:srgbClr val="008000"/>
                </a:solidFill>
              </a:rPr>
              <a:t>NASA GISS model from 1988 projected for Iowa:</a:t>
            </a:r>
          </a:p>
          <a:p>
            <a:pPr marL="457200" indent="-457200">
              <a:buFontTx/>
              <a:buChar char="•"/>
            </a:pPr>
            <a:r>
              <a:rPr lang="en-US" dirty="0" smtClean="0">
                <a:solidFill>
                  <a:srgbClr val="008000"/>
                </a:solidFill>
              </a:rPr>
              <a:t>Longer growing season </a:t>
            </a:r>
            <a:r>
              <a:rPr lang="en-US" b="1" dirty="0" smtClean="0">
                <a:solidFill>
                  <a:srgbClr val="0067AC"/>
                </a:solidFill>
              </a:rPr>
              <a:t>(True)</a:t>
            </a:r>
          </a:p>
          <a:p>
            <a:pPr marL="457200" indent="-457200">
              <a:buFontTx/>
              <a:buChar char="•"/>
            </a:pPr>
            <a:r>
              <a:rPr lang="en-US" dirty="0" smtClean="0">
                <a:solidFill>
                  <a:srgbClr val="008000"/>
                </a:solidFill>
              </a:rPr>
              <a:t>Winters </a:t>
            </a:r>
            <a:r>
              <a:rPr lang="en-US" dirty="0" smtClean="0">
                <a:solidFill>
                  <a:srgbClr val="008000"/>
                </a:solidFill>
              </a:rPr>
              <a:t>will warm more than </a:t>
            </a:r>
            <a:r>
              <a:rPr lang="en-US" dirty="0" smtClean="0">
                <a:solidFill>
                  <a:srgbClr val="008000"/>
                </a:solidFill>
              </a:rPr>
              <a:t>summers </a:t>
            </a:r>
            <a:r>
              <a:rPr lang="en-US" b="1" dirty="0" smtClean="0">
                <a:solidFill>
                  <a:srgbClr val="0067AC"/>
                </a:solidFill>
              </a:rPr>
              <a:t>(True)</a:t>
            </a:r>
            <a:endParaRPr lang="en-US" b="1" dirty="0" smtClean="0">
              <a:solidFill>
                <a:srgbClr val="0067AC"/>
              </a:solidFill>
            </a:endParaRPr>
          </a:p>
          <a:p>
            <a:pPr marL="457200" indent="-457200">
              <a:buFontTx/>
              <a:buChar char="•"/>
            </a:pPr>
            <a:r>
              <a:rPr lang="en-US" dirty="0" smtClean="0">
                <a:solidFill>
                  <a:srgbClr val="008000"/>
                </a:solidFill>
              </a:rPr>
              <a:t>Nights will warm more than </a:t>
            </a:r>
            <a:r>
              <a:rPr lang="en-US" dirty="0" smtClean="0">
                <a:solidFill>
                  <a:srgbClr val="008000"/>
                </a:solidFill>
              </a:rPr>
              <a:t>days (</a:t>
            </a:r>
            <a:r>
              <a:rPr lang="en-US" b="1" dirty="0" smtClean="0">
                <a:solidFill>
                  <a:srgbClr val="0067AC"/>
                </a:solidFill>
              </a:rPr>
              <a:t>True)</a:t>
            </a:r>
            <a:endParaRPr lang="en-US" b="1" dirty="0" smtClean="0">
              <a:solidFill>
                <a:srgbClr val="0067AC"/>
              </a:solidFill>
            </a:endParaRPr>
          </a:p>
          <a:p>
            <a:pPr marL="457200" indent="-457200">
              <a:buFontTx/>
              <a:buChar char="•"/>
            </a:pPr>
            <a:r>
              <a:rPr lang="en-US" dirty="0" err="1" smtClean="0">
                <a:solidFill>
                  <a:srgbClr val="008000"/>
                </a:solidFill>
              </a:rPr>
              <a:t>Precip</a:t>
            </a:r>
            <a:r>
              <a:rPr lang="en-US" dirty="0" smtClean="0">
                <a:solidFill>
                  <a:srgbClr val="008000"/>
                </a:solidFill>
              </a:rPr>
              <a:t> </a:t>
            </a:r>
            <a:r>
              <a:rPr lang="en-US" dirty="0" smtClean="0">
                <a:solidFill>
                  <a:srgbClr val="008000"/>
                </a:solidFill>
              </a:rPr>
              <a:t>will increase </a:t>
            </a:r>
            <a:r>
              <a:rPr lang="en-US" b="1" dirty="0" smtClean="0">
                <a:solidFill>
                  <a:srgbClr val="0067AC"/>
                </a:solidFill>
              </a:rPr>
              <a:t>(True, but probably just lucky)</a:t>
            </a:r>
            <a:endParaRPr lang="en-US" b="1" dirty="0" smtClean="0">
              <a:solidFill>
                <a:srgbClr val="0067AC"/>
              </a:solidFill>
            </a:endParaRPr>
          </a:p>
          <a:p>
            <a:pPr marL="457200" indent="-457200">
              <a:buFontTx/>
              <a:buChar char="•"/>
            </a:pPr>
            <a:r>
              <a:rPr lang="en-US" dirty="0" smtClean="0">
                <a:solidFill>
                  <a:srgbClr val="008000"/>
                </a:solidFill>
              </a:rPr>
              <a:t>Shift in precipitation seasonality toward more in the first half year and less in the second </a:t>
            </a:r>
            <a:r>
              <a:rPr lang="en-US" dirty="0" smtClean="0">
                <a:solidFill>
                  <a:srgbClr val="008000"/>
                </a:solidFill>
              </a:rPr>
              <a:t>half </a:t>
            </a:r>
            <a:r>
              <a:rPr lang="en-US" b="1" dirty="0" smtClean="0">
                <a:solidFill>
                  <a:srgbClr val="0067AC"/>
                </a:solidFill>
              </a:rPr>
              <a:t>(True)</a:t>
            </a:r>
            <a:endParaRPr lang="en-US" b="1" dirty="0">
              <a:solidFill>
                <a:srgbClr val="0067AC"/>
              </a:solidFill>
            </a:endParaRPr>
          </a:p>
        </p:txBody>
      </p:sp>
      <p:sp>
        <p:nvSpPr>
          <p:cNvPr id="6" name="Title 1"/>
          <p:cNvSpPr txBox="1">
            <a:spLocks/>
          </p:cNvSpPr>
          <p:nvPr/>
        </p:nvSpPr>
        <p:spPr>
          <a:xfrm>
            <a:off x="152400" y="5156729"/>
            <a:ext cx="8775700" cy="1481138"/>
          </a:xfrm>
          <a:prstGeom prst="rect">
            <a:avLst/>
          </a:prstGeom>
        </p:spPr>
        <p:txBody>
          <a:bodyPr vert="horz" lIns="91440" tIns="45720" rIns="91440" bIns="45720" rtlCol="0" anchor="b">
            <a:normAutofit fontScale="97500"/>
          </a:bodyPr>
          <a:lstStyle>
            <a:lvl1pPr algn="l" defTabSz="457200" rtl="0" eaLnBrk="1" latinLnBrk="0" hangingPunct="1">
              <a:spcBef>
                <a:spcPct val="0"/>
              </a:spcBef>
              <a:buNone/>
              <a:defRPr sz="3600" b="1" kern="1200">
                <a:solidFill>
                  <a:srgbClr val="0067AC"/>
                </a:solidFill>
                <a:latin typeface="Arial"/>
                <a:ea typeface="+mj-ea"/>
                <a:cs typeface="Arial"/>
              </a:defRPr>
            </a:lvl1pPr>
          </a:lstStyle>
          <a:p>
            <a:pPr algn="ctr"/>
            <a:r>
              <a:rPr lang="en-US" sz="2400" dirty="0" smtClean="0"/>
              <a:t>Overall tendencies have been correct.</a:t>
            </a:r>
          </a:p>
          <a:p>
            <a:pPr algn="ctr"/>
            <a:endParaRPr lang="en-US" sz="2400" dirty="0" smtClean="0"/>
          </a:p>
          <a:p>
            <a:pPr algn="ctr"/>
            <a:r>
              <a:rPr lang="en-US" sz="2400" dirty="0" smtClean="0"/>
              <a:t>Would these projections have led to visionary decisions?</a:t>
            </a:r>
            <a:endParaRPr lang="en-US" sz="2400" dirty="0"/>
          </a:p>
        </p:txBody>
      </p:sp>
    </p:spTree>
    <p:extLst>
      <p:ext uri="{BB962C8B-B14F-4D97-AF65-F5344CB8AC3E}">
        <p14:creationId xmlns:p14="http://schemas.microsoft.com/office/powerpoint/2010/main" val="3775414446"/>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69664"/>
            <a:ext cx="8305800" cy="1143000"/>
          </a:xfrm>
        </p:spPr>
        <p:txBody>
          <a:bodyPr>
            <a:normAutofit fontScale="90000"/>
          </a:bodyPr>
          <a:lstStyle/>
          <a:p>
            <a:pPr>
              <a:defRPr/>
            </a:pPr>
            <a:r>
              <a:rPr lang="en-US" sz="3600" dirty="0" smtClean="0"/>
              <a:t>Iowa Agricultural Producers are </a:t>
            </a:r>
            <a:r>
              <a:rPr lang="en-US" dirty="0" smtClean="0"/>
              <a:t>Adapting to Climate Change</a:t>
            </a:r>
            <a:r>
              <a:rPr lang="en-US" sz="3600" dirty="0" smtClean="0"/>
              <a:t>:</a:t>
            </a:r>
            <a:endParaRPr lang="en-US" sz="3600" dirty="0"/>
          </a:p>
        </p:txBody>
      </p:sp>
      <p:sp>
        <p:nvSpPr>
          <p:cNvPr id="3" name="Content Placeholder 2"/>
          <p:cNvSpPr>
            <a:spLocks noGrp="1"/>
          </p:cNvSpPr>
          <p:nvPr>
            <p:ph idx="1"/>
          </p:nvPr>
        </p:nvSpPr>
        <p:spPr>
          <a:xfrm>
            <a:off x="1371600" y="2463525"/>
            <a:ext cx="7391400" cy="4013475"/>
          </a:xfrm>
        </p:spPr>
        <p:txBody>
          <a:bodyPr>
            <a:normAutofit fontScale="85000" lnSpcReduction="10000"/>
          </a:bodyPr>
          <a:lstStyle/>
          <a:p>
            <a:pPr>
              <a:buFont typeface="Wingdings" pitchFamily="-112" charset="2"/>
              <a:buChar char=""/>
              <a:defRPr/>
            </a:pPr>
            <a:r>
              <a:rPr lang="en-US" sz="2000" dirty="0" smtClean="0">
                <a:solidFill>
                  <a:srgbClr val="0067AC"/>
                </a:solidFill>
              </a:rPr>
              <a:t>Longer growing season:  </a:t>
            </a:r>
            <a:r>
              <a:rPr lang="en-US" sz="2000" dirty="0" smtClean="0">
                <a:solidFill>
                  <a:srgbClr val="708F24"/>
                </a:solidFill>
              </a:rPr>
              <a:t>plant earlier, plant longer season hybrids, harvest later</a:t>
            </a:r>
          </a:p>
          <a:p>
            <a:pPr>
              <a:buFont typeface="Wingdings" pitchFamily="-112" charset="2"/>
              <a:buChar char=""/>
              <a:defRPr/>
            </a:pPr>
            <a:r>
              <a:rPr lang="en-US" sz="2000" dirty="0" smtClean="0">
                <a:solidFill>
                  <a:srgbClr val="0067AC"/>
                </a:solidFill>
              </a:rPr>
              <a:t>Wetter springs</a:t>
            </a:r>
            <a:r>
              <a:rPr lang="en-US" sz="2000" dirty="0" smtClean="0">
                <a:solidFill>
                  <a:srgbClr val="708F24"/>
                </a:solidFill>
              </a:rPr>
              <a:t>:  larger machinery enables planting in smaller weather windows</a:t>
            </a:r>
          </a:p>
          <a:p>
            <a:pPr>
              <a:buFont typeface="Wingdings" pitchFamily="-112" charset="2"/>
              <a:buChar char=""/>
              <a:defRPr/>
            </a:pPr>
            <a:r>
              <a:rPr lang="en-US" sz="2000" dirty="0" smtClean="0">
                <a:solidFill>
                  <a:srgbClr val="0067AC"/>
                </a:solidFill>
              </a:rPr>
              <a:t>More summer precipitation</a:t>
            </a:r>
            <a:r>
              <a:rPr lang="en-US" sz="2000" dirty="0" smtClean="0">
                <a:solidFill>
                  <a:srgbClr val="708F24"/>
                </a:solidFill>
              </a:rPr>
              <a:t>:  higher planting densities for higher yields</a:t>
            </a:r>
          </a:p>
          <a:p>
            <a:pPr>
              <a:buFont typeface="Wingdings" pitchFamily="-112" charset="2"/>
              <a:buChar char=""/>
              <a:defRPr/>
            </a:pPr>
            <a:r>
              <a:rPr lang="en-US" sz="2000" dirty="0" smtClean="0">
                <a:solidFill>
                  <a:srgbClr val="0067AC"/>
                </a:solidFill>
              </a:rPr>
              <a:t>Wetter springs and summers:  </a:t>
            </a:r>
            <a:r>
              <a:rPr lang="en-US" sz="2000" dirty="0" smtClean="0">
                <a:solidFill>
                  <a:srgbClr val="708F24"/>
                </a:solidFill>
              </a:rPr>
              <a:t>more subsurface drainage tile is being installed, closer spacing, sloped surfaces</a:t>
            </a:r>
          </a:p>
          <a:p>
            <a:pPr>
              <a:buFont typeface="Wingdings" pitchFamily="-112" charset="2"/>
              <a:buChar char=""/>
              <a:defRPr/>
            </a:pPr>
            <a:r>
              <a:rPr lang="en-US" sz="2000" dirty="0" smtClean="0">
                <a:solidFill>
                  <a:srgbClr val="0067AC"/>
                </a:solidFill>
              </a:rPr>
              <a:t>Fewer extreme heat events:  </a:t>
            </a:r>
            <a:r>
              <a:rPr lang="en-US" sz="2000" dirty="0" smtClean="0">
                <a:solidFill>
                  <a:srgbClr val="708F24"/>
                </a:solidFill>
              </a:rPr>
              <a:t>higher planting densities, fewer pollination failures</a:t>
            </a:r>
          </a:p>
          <a:p>
            <a:pPr>
              <a:buFont typeface="Wingdings" pitchFamily="-112" charset="2"/>
              <a:buChar char=""/>
              <a:defRPr/>
            </a:pPr>
            <a:r>
              <a:rPr lang="en-US" sz="2000" dirty="0" smtClean="0">
                <a:solidFill>
                  <a:srgbClr val="0067AC"/>
                </a:solidFill>
              </a:rPr>
              <a:t>Higher humidity:</a:t>
            </a:r>
            <a:r>
              <a:rPr lang="en-US" sz="2000" dirty="0" smtClean="0">
                <a:solidFill>
                  <a:srgbClr val="C2251F"/>
                </a:solidFill>
              </a:rPr>
              <a:t>  </a:t>
            </a:r>
            <a:r>
              <a:rPr lang="en-US" sz="2000" dirty="0" smtClean="0">
                <a:solidFill>
                  <a:srgbClr val="708F24"/>
                </a:solidFill>
              </a:rPr>
              <a:t>more spraying for pathogens favored by moist conditions. more problems with fall crop dry-down, wider bean heads for faster harvest due to shorter harvest period during the daytime.</a:t>
            </a:r>
          </a:p>
          <a:p>
            <a:pPr>
              <a:buFont typeface="Wingdings" pitchFamily="-112" charset="2"/>
              <a:buChar char=""/>
              <a:defRPr/>
            </a:pPr>
            <a:r>
              <a:rPr lang="en-US" sz="2000" dirty="0" smtClean="0">
                <a:solidFill>
                  <a:srgbClr val="0067AC"/>
                </a:solidFill>
              </a:rPr>
              <a:t>Drier autumns:</a:t>
            </a:r>
            <a:r>
              <a:rPr lang="en-US" sz="2000" dirty="0" smtClean="0">
                <a:solidFill>
                  <a:srgbClr val="020F62"/>
                </a:solidFill>
              </a:rPr>
              <a:t>  </a:t>
            </a:r>
            <a:r>
              <a:rPr lang="en-US" sz="2000" dirty="0" smtClean="0">
                <a:solidFill>
                  <a:srgbClr val="708F24"/>
                </a:solidFill>
              </a:rPr>
              <a:t>delay harvest to take advantage of natural dry-down conditions, thereby reducing fuel costs</a:t>
            </a:r>
            <a:r>
              <a:rPr lang="en-US" sz="2400" dirty="0" smtClean="0">
                <a:solidFill>
                  <a:srgbClr val="708F24"/>
                </a:solidFill>
              </a:rPr>
              <a:t> </a:t>
            </a:r>
          </a:p>
          <a:p>
            <a:pPr>
              <a:buFont typeface="Wingdings" pitchFamily="-112" charset="2"/>
              <a:buChar char=""/>
              <a:defRPr/>
            </a:pPr>
            <a:endParaRPr lang="en-US" dirty="0">
              <a:solidFill>
                <a:srgbClr val="C2251F"/>
              </a:solidFill>
            </a:endParaRPr>
          </a:p>
        </p:txBody>
      </p:sp>
      <p:sp>
        <p:nvSpPr>
          <p:cNvPr id="95236" name="TextBox 3"/>
          <p:cNvSpPr txBox="1">
            <a:spLocks noChangeArrowheads="1"/>
          </p:cNvSpPr>
          <p:nvPr/>
        </p:nvSpPr>
        <p:spPr bwMode="auto">
          <a:xfrm>
            <a:off x="1524000" y="6457950"/>
            <a:ext cx="2507806" cy="400050"/>
          </a:xfrm>
          <a:prstGeom prst="rect">
            <a:avLst/>
          </a:prstGeom>
          <a:noFill/>
          <a:ln w="9525">
            <a:noFill/>
            <a:miter lim="800000"/>
            <a:headEnd/>
            <a:tailEnd/>
          </a:ln>
        </p:spPr>
        <p:txBody>
          <a:bodyPr wrap="square">
            <a:prstTxWarp prst="textNoShape">
              <a:avLst/>
            </a:prstTxWarp>
            <a:spAutoFit/>
          </a:bodyPr>
          <a:lstStyle/>
          <a:p>
            <a:pPr algn="ctr"/>
            <a:r>
              <a:rPr lang="en-US" sz="2000" b="1" dirty="0">
                <a:solidFill>
                  <a:srgbClr val="008000"/>
                </a:solidFill>
              </a:rPr>
              <a:t>HIGHER YIELDS!!</a:t>
            </a:r>
          </a:p>
        </p:txBody>
      </p:sp>
      <p:sp>
        <p:nvSpPr>
          <p:cNvPr id="95237" name="Right Arrow 4"/>
          <p:cNvSpPr>
            <a:spLocks noChangeArrowheads="1"/>
          </p:cNvSpPr>
          <p:nvPr/>
        </p:nvSpPr>
        <p:spPr bwMode="auto">
          <a:xfrm>
            <a:off x="457200" y="6477000"/>
            <a:ext cx="977900" cy="381000"/>
          </a:xfrm>
          <a:prstGeom prst="rightArrow">
            <a:avLst>
              <a:gd name="adj1" fmla="val 50000"/>
              <a:gd name="adj2" fmla="val 50026"/>
            </a:avLst>
          </a:prstGeom>
          <a:solidFill>
            <a:srgbClr val="008000"/>
          </a:solidFill>
          <a:ln w="9525">
            <a:solidFill>
              <a:srgbClr val="800000"/>
            </a:solidFill>
            <a:round/>
            <a:headEnd/>
            <a:tailEnd/>
          </a:ln>
        </p:spPr>
        <p:txBody>
          <a:bodyPr>
            <a:prstTxWarp prst="textNoShape">
              <a:avLst/>
            </a:prstTxWarp>
          </a:bodyPr>
          <a:lstStyle/>
          <a:p>
            <a:pPr eaLnBrk="0" hangingPunct="0"/>
            <a:endParaRPr lang="en-US"/>
          </a:p>
        </p:txBody>
      </p:sp>
      <p:sp>
        <p:nvSpPr>
          <p:cNvPr id="95238" name="TextBox 5"/>
          <p:cNvSpPr txBox="1">
            <a:spLocks noChangeArrowheads="1"/>
          </p:cNvSpPr>
          <p:nvPr/>
        </p:nvSpPr>
        <p:spPr bwMode="auto">
          <a:xfrm flipH="1">
            <a:off x="3883850" y="6457950"/>
            <a:ext cx="4879150" cy="369332"/>
          </a:xfrm>
          <a:prstGeom prst="rect">
            <a:avLst/>
          </a:prstGeom>
          <a:noFill/>
          <a:ln w="9525">
            <a:noFill/>
            <a:miter lim="800000"/>
            <a:headEnd/>
            <a:tailEnd/>
          </a:ln>
        </p:spPr>
        <p:txBody>
          <a:bodyPr wrap="square">
            <a:prstTxWarp prst="textNoShape">
              <a:avLst/>
            </a:prstTxWarp>
            <a:spAutoFit/>
          </a:bodyPr>
          <a:lstStyle/>
          <a:p>
            <a:pPr algn="ctr"/>
            <a:r>
              <a:rPr lang="en-US" sz="1800" dirty="0">
                <a:solidFill>
                  <a:srgbClr val="008000"/>
                </a:solidFill>
              </a:rPr>
              <a:t>Is it genetics or climate?  Likely some of each.</a:t>
            </a:r>
          </a:p>
        </p:txBody>
      </p:sp>
    </p:spTree>
    <p:extLst>
      <p:ext uri="{BB962C8B-B14F-4D97-AF65-F5344CB8AC3E}">
        <p14:creationId xmlns:p14="http://schemas.microsoft.com/office/powerpoint/2010/main" val="2812949554"/>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 y="1968500"/>
            <a:ext cx="8826500" cy="2308324"/>
          </a:xfrm>
          <a:prstGeom prst="rect">
            <a:avLst/>
          </a:prstGeom>
          <a:noFill/>
        </p:spPr>
        <p:txBody>
          <a:bodyPr wrap="square" rtlCol="0">
            <a:spAutoFit/>
          </a:bodyPr>
          <a:lstStyle/>
          <a:p>
            <a:pPr algn="ctr"/>
            <a:r>
              <a:rPr lang="en-US" sz="7200" dirty="0" smtClean="0">
                <a:solidFill>
                  <a:srgbClr val="008000"/>
                </a:solidFill>
              </a:rPr>
              <a:t>So what about droughts in the future?</a:t>
            </a:r>
            <a:endParaRPr lang="en-US" sz="7200" dirty="0">
              <a:solidFill>
                <a:srgbClr val="008000"/>
              </a:solidFill>
            </a:endParaRPr>
          </a:p>
        </p:txBody>
      </p:sp>
    </p:spTree>
    <p:extLst>
      <p:ext uri="{BB962C8B-B14F-4D97-AF65-F5344CB8AC3E}">
        <p14:creationId xmlns:p14="http://schemas.microsoft.com/office/powerpoint/2010/main" val="1027502199"/>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1" descr="Forcing Response.tiff"/>
          <p:cNvPicPr>
            <a:picLocks noChangeAspect="1"/>
          </p:cNvPicPr>
          <p:nvPr/>
        </p:nvPicPr>
        <p:blipFill>
          <a:blip r:embed="rId2"/>
          <a:srcRect/>
          <a:stretch>
            <a:fillRect/>
          </a:stretch>
        </p:blipFill>
        <p:spPr bwMode="auto">
          <a:xfrm>
            <a:off x="1" y="1146595"/>
            <a:ext cx="4518884" cy="5711403"/>
          </a:xfrm>
          <a:prstGeom prst="rect">
            <a:avLst/>
          </a:prstGeom>
          <a:noFill/>
          <a:ln w="9525">
            <a:noFill/>
            <a:miter lim="800000"/>
            <a:headEnd/>
            <a:tailEnd/>
          </a:ln>
        </p:spPr>
      </p:pic>
      <p:sp>
        <p:nvSpPr>
          <p:cNvPr id="50179" name="TextBox 4"/>
          <p:cNvSpPr txBox="1">
            <a:spLocks noChangeArrowheads="1"/>
          </p:cNvSpPr>
          <p:nvPr/>
        </p:nvSpPr>
        <p:spPr bwMode="auto">
          <a:xfrm>
            <a:off x="4685279" y="6457890"/>
            <a:ext cx="4458721" cy="400110"/>
          </a:xfrm>
          <a:prstGeom prst="rect">
            <a:avLst/>
          </a:prstGeom>
          <a:noFill/>
          <a:ln w="9525">
            <a:noFill/>
            <a:miter lim="800000"/>
            <a:headEnd/>
            <a:tailEnd/>
          </a:ln>
        </p:spPr>
        <p:txBody>
          <a:bodyPr wrap="square">
            <a:prstTxWarp prst="textNoShape">
              <a:avLst/>
            </a:prstTxWarp>
            <a:spAutoFit/>
          </a:bodyPr>
          <a:lstStyle/>
          <a:p>
            <a:r>
              <a:rPr lang="en-US" sz="1000" dirty="0">
                <a:solidFill>
                  <a:srgbClr val="B21524"/>
                </a:solidFill>
              </a:rPr>
              <a:t>Karl, T. R., J. M. </a:t>
            </a:r>
            <a:r>
              <a:rPr lang="en-US" sz="1000" dirty="0" err="1">
                <a:solidFill>
                  <a:srgbClr val="B21524"/>
                </a:solidFill>
              </a:rPr>
              <a:t>Melillo</a:t>
            </a:r>
            <a:r>
              <a:rPr lang="en-US" sz="1000" dirty="0">
                <a:solidFill>
                  <a:srgbClr val="B21524"/>
                </a:solidFill>
              </a:rPr>
              <a:t>, and T. C. Peterson, (eds.), 2009:  Global Climate Change Impacts in the United States. Cambridge University Press, 2009, 196pp.</a:t>
            </a:r>
          </a:p>
        </p:txBody>
      </p:sp>
      <p:sp>
        <p:nvSpPr>
          <p:cNvPr id="6" name="TextBox 3"/>
          <p:cNvSpPr txBox="1">
            <a:spLocks noChangeArrowheads="1"/>
          </p:cNvSpPr>
          <p:nvPr/>
        </p:nvSpPr>
        <p:spPr bwMode="auto">
          <a:xfrm>
            <a:off x="4685279" y="1242219"/>
            <a:ext cx="4458721" cy="1200328"/>
          </a:xfrm>
          <a:prstGeom prst="rect">
            <a:avLst/>
          </a:prstGeom>
          <a:noFill/>
          <a:ln w="9525">
            <a:noFill/>
            <a:miter lim="800000"/>
            <a:headEnd/>
            <a:tailEnd/>
          </a:ln>
        </p:spPr>
        <p:txBody>
          <a:bodyPr wrap="square">
            <a:prstTxWarp prst="textNoShape">
              <a:avLst/>
            </a:prstTxWarp>
            <a:spAutoFit/>
          </a:bodyPr>
          <a:lstStyle/>
          <a:p>
            <a:r>
              <a:rPr lang="en-US" sz="2400" b="1" dirty="0">
                <a:solidFill>
                  <a:srgbClr val="0067AC"/>
                </a:solidFill>
              </a:rPr>
              <a:t>Warming of the Lower and Upper Atmosphere Produced by Natural and Human Causes</a:t>
            </a:r>
          </a:p>
        </p:txBody>
      </p:sp>
    </p:spTree>
    <p:extLst>
      <p:ext uri="{BB962C8B-B14F-4D97-AF65-F5344CB8AC3E}">
        <p14:creationId xmlns:p14="http://schemas.microsoft.com/office/powerpoint/2010/main" val="1116024695"/>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3" descr="IA_total_avg_precip_1873.gif"/>
          <p:cNvPicPr>
            <a:picLocks noChangeAspect="1"/>
          </p:cNvPicPr>
          <p:nvPr/>
        </p:nvPicPr>
        <p:blipFill>
          <a:blip r:embed="rId2"/>
          <a:srcRect/>
          <a:stretch>
            <a:fillRect/>
          </a:stretch>
        </p:blipFill>
        <p:spPr bwMode="auto">
          <a:xfrm>
            <a:off x="0" y="2219646"/>
            <a:ext cx="9144000" cy="4700427"/>
          </a:xfrm>
          <a:prstGeom prst="rect">
            <a:avLst/>
          </a:prstGeom>
          <a:noFill/>
          <a:ln w="9525">
            <a:noFill/>
            <a:miter lim="800000"/>
            <a:headEnd/>
            <a:tailEnd/>
          </a:ln>
        </p:spPr>
      </p:pic>
      <p:sp>
        <p:nvSpPr>
          <p:cNvPr id="64516" name="TextBox 3"/>
          <p:cNvSpPr txBox="1">
            <a:spLocks noChangeArrowheads="1"/>
          </p:cNvSpPr>
          <p:nvPr/>
        </p:nvSpPr>
        <p:spPr bwMode="auto">
          <a:xfrm>
            <a:off x="831451" y="5475288"/>
            <a:ext cx="697727" cy="369332"/>
          </a:xfrm>
          <a:prstGeom prst="rect">
            <a:avLst/>
          </a:prstGeom>
          <a:noFill/>
          <a:ln w="9525">
            <a:noFill/>
            <a:miter lim="800000"/>
            <a:headEnd/>
            <a:tailEnd/>
          </a:ln>
        </p:spPr>
        <p:txBody>
          <a:bodyPr wrap="none">
            <a:prstTxWarp prst="textNoShape">
              <a:avLst/>
            </a:prstTxWarp>
            <a:spAutoFit/>
          </a:bodyPr>
          <a:lstStyle/>
          <a:p>
            <a:r>
              <a:rPr lang="en-US" b="1" dirty="0" smtClean="0">
                <a:solidFill>
                  <a:srgbClr val="FF0000"/>
                </a:solidFill>
              </a:rPr>
              <a:t>30</a:t>
            </a:r>
            <a:r>
              <a:rPr lang="en-US" sz="1800" b="1" dirty="0" smtClean="0">
                <a:solidFill>
                  <a:srgbClr val="FF0000"/>
                </a:solidFill>
              </a:rPr>
              <a:t>.8”</a:t>
            </a:r>
            <a:endParaRPr lang="en-US" sz="1800" b="1" dirty="0">
              <a:solidFill>
                <a:srgbClr val="FF0000"/>
              </a:solidFill>
            </a:endParaRPr>
          </a:p>
        </p:txBody>
      </p:sp>
      <p:cxnSp>
        <p:nvCxnSpPr>
          <p:cNvPr id="64517" name="Straight Arrow Connector 5"/>
          <p:cNvCxnSpPr>
            <a:cxnSpLocks noChangeShapeType="1"/>
          </p:cNvCxnSpPr>
          <p:nvPr/>
        </p:nvCxnSpPr>
        <p:spPr bwMode="auto">
          <a:xfrm rot="16200000" flipV="1">
            <a:off x="590151" y="4737100"/>
            <a:ext cx="838200" cy="355600"/>
          </a:xfrm>
          <a:prstGeom prst="straightConnector1">
            <a:avLst/>
          </a:prstGeom>
          <a:noFill/>
          <a:ln w="28575">
            <a:solidFill>
              <a:srgbClr val="FF0000"/>
            </a:solidFill>
            <a:round/>
            <a:headEnd/>
            <a:tailEnd type="arrow" w="med" len="med"/>
          </a:ln>
        </p:spPr>
      </p:cxnSp>
      <p:sp>
        <p:nvSpPr>
          <p:cNvPr id="64518" name="TextBox 8"/>
          <p:cNvSpPr txBox="1">
            <a:spLocks noChangeArrowheads="1"/>
          </p:cNvSpPr>
          <p:nvPr/>
        </p:nvSpPr>
        <p:spPr bwMode="auto">
          <a:xfrm>
            <a:off x="7848600" y="4800600"/>
            <a:ext cx="697727" cy="369332"/>
          </a:xfrm>
          <a:prstGeom prst="rect">
            <a:avLst/>
          </a:prstGeom>
          <a:noFill/>
          <a:ln w="9525">
            <a:noFill/>
            <a:miter lim="800000"/>
            <a:headEnd/>
            <a:tailEnd/>
          </a:ln>
        </p:spPr>
        <p:txBody>
          <a:bodyPr wrap="none">
            <a:prstTxWarp prst="textNoShape">
              <a:avLst/>
            </a:prstTxWarp>
            <a:spAutoFit/>
          </a:bodyPr>
          <a:lstStyle/>
          <a:p>
            <a:r>
              <a:rPr lang="en-US" sz="1800" b="1" dirty="0" smtClean="0">
                <a:solidFill>
                  <a:srgbClr val="FF0000"/>
                </a:solidFill>
              </a:rPr>
              <a:t>34.0”</a:t>
            </a:r>
            <a:endParaRPr lang="en-US" sz="1800" b="1" dirty="0">
              <a:solidFill>
                <a:srgbClr val="FF0000"/>
              </a:solidFill>
            </a:endParaRPr>
          </a:p>
        </p:txBody>
      </p:sp>
      <p:cxnSp>
        <p:nvCxnSpPr>
          <p:cNvPr id="64519" name="Straight Arrow Connector 9"/>
          <p:cNvCxnSpPr>
            <a:cxnSpLocks noChangeShapeType="1"/>
          </p:cNvCxnSpPr>
          <p:nvPr/>
        </p:nvCxnSpPr>
        <p:spPr bwMode="auto">
          <a:xfrm rot="5400000" flipH="1" flipV="1">
            <a:off x="8178800" y="4292600"/>
            <a:ext cx="609600" cy="406400"/>
          </a:xfrm>
          <a:prstGeom prst="straightConnector1">
            <a:avLst/>
          </a:prstGeom>
          <a:noFill/>
          <a:ln w="28575">
            <a:solidFill>
              <a:srgbClr val="FF0000"/>
            </a:solidFill>
            <a:round/>
            <a:headEnd/>
            <a:tailEnd type="arrow" w="med" len="med"/>
          </a:ln>
        </p:spPr>
      </p:cxnSp>
      <p:sp>
        <p:nvSpPr>
          <p:cNvPr id="64520" name="TextBox 11"/>
          <p:cNvSpPr txBox="1">
            <a:spLocks noChangeArrowheads="1"/>
          </p:cNvSpPr>
          <p:nvPr/>
        </p:nvSpPr>
        <p:spPr bwMode="auto">
          <a:xfrm>
            <a:off x="3561184" y="5105400"/>
            <a:ext cx="1441420" cy="369332"/>
          </a:xfrm>
          <a:prstGeom prst="rect">
            <a:avLst/>
          </a:prstGeom>
          <a:noFill/>
          <a:ln w="9525">
            <a:noFill/>
            <a:miter lim="800000"/>
            <a:headEnd/>
            <a:tailEnd/>
          </a:ln>
        </p:spPr>
        <p:txBody>
          <a:bodyPr wrap="none">
            <a:prstTxWarp prst="textNoShape">
              <a:avLst/>
            </a:prstTxWarp>
            <a:spAutoFit/>
          </a:bodyPr>
          <a:lstStyle/>
          <a:p>
            <a:r>
              <a:rPr lang="en-US" b="1" dirty="0" smtClean="0">
                <a:solidFill>
                  <a:srgbClr val="FF0000"/>
                </a:solidFill>
              </a:rPr>
              <a:t>10% </a:t>
            </a:r>
            <a:r>
              <a:rPr lang="en-US" b="1" dirty="0">
                <a:solidFill>
                  <a:srgbClr val="FF0000"/>
                </a:solidFill>
              </a:rPr>
              <a:t>increase</a:t>
            </a:r>
          </a:p>
        </p:txBody>
      </p:sp>
      <p:sp>
        <p:nvSpPr>
          <p:cNvPr id="9" name="TextBox 2"/>
          <p:cNvSpPr txBox="1">
            <a:spLocks noChangeArrowheads="1"/>
          </p:cNvSpPr>
          <p:nvPr/>
        </p:nvSpPr>
        <p:spPr bwMode="auto">
          <a:xfrm>
            <a:off x="1339055" y="1240094"/>
            <a:ext cx="6661549" cy="707886"/>
          </a:xfrm>
          <a:prstGeom prst="rect">
            <a:avLst/>
          </a:prstGeom>
          <a:noFill/>
          <a:ln w="9525">
            <a:noFill/>
            <a:miter lim="800000"/>
            <a:headEnd/>
            <a:tailEnd/>
          </a:ln>
        </p:spPr>
        <p:txBody>
          <a:bodyPr wrap="none">
            <a:prstTxWarp prst="textNoShape">
              <a:avLst/>
            </a:prstTxWarp>
            <a:spAutoFit/>
          </a:bodyPr>
          <a:lstStyle/>
          <a:p>
            <a:r>
              <a:rPr lang="en-US" sz="4000" b="1" dirty="0" smtClean="0">
                <a:solidFill>
                  <a:srgbClr val="212189"/>
                </a:solidFill>
                <a:ea typeface="Arial" pitchFamily="29" charset="0"/>
                <a:cs typeface="Arial" pitchFamily="29" charset="0"/>
              </a:rPr>
              <a:t>Iowa State</a:t>
            </a:r>
            <a:r>
              <a:rPr lang="en-US" sz="4000" b="1" dirty="0">
                <a:solidFill>
                  <a:srgbClr val="212189"/>
                </a:solidFill>
                <a:ea typeface="Arial" pitchFamily="29" charset="0"/>
                <a:cs typeface="Arial" pitchFamily="29" charset="0"/>
              </a:rPr>
              <a:t>-Wide Average Data</a:t>
            </a:r>
          </a:p>
        </p:txBody>
      </p:sp>
      <p:sp>
        <p:nvSpPr>
          <p:cNvPr id="10" name="Oval 3"/>
          <p:cNvSpPr>
            <a:spLocks noChangeArrowheads="1"/>
          </p:cNvSpPr>
          <p:nvPr/>
        </p:nvSpPr>
        <p:spPr bwMode="auto">
          <a:xfrm>
            <a:off x="762000" y="3074988"/>
            <a:ext cx="1981200" cy="533400"/>
          </a:xfrm>
          <a:prstGeom prst="ellipse">
            <a:avLst/>
          </a:prstGeom>
          <a:noFill/>
          <a:ln w="38100">
            <a:solidFill>
              <a:srgbClr val="FF0000"/>
            </a:solidFill>
            <a:round/>
            <a:headEnd/>
            <a:tailEnd/>
          </a:ln>
        </p:spPr>
        <p:txBody>
          <a:bodyPr>
            <a:prstTxWarp prst="textNoShape">
              <a:avLst/>
            </a:prstTxWarp>
          </a:bodyPr>
          <a:lstStyle/>
          <a:p>
            <a:pPr eaLnBrk="0" hangingPunct="0"/>
            <a:endParaRPr lang="en-US"/>
          </a:p>
        </p:txBody>
      </p:sp>
      <p:sp>
        <p:nvSpPr>
          <p:cNvPr id="11" name="TextBox 7"/>
          <p:cNvSpPr txBox="1">
            <a:spLocks noChangeArrowheads="1"/>
          </p:cNvSpPr>
          <p:nvPr/>
        </p:nvSpPr>
        <p:spPr bwMode="auto">
          <a:xfrm>
            <a:off x="1295400" y="3098800"/>
            <a:ext cx="867470" cy="369332"/>
          </a:xfrm>
          <a:prstGeom prst="rect">
            <a:avLst/>
          </a:prstGeom>
          <a:noFill/>
          <a:ln w="9525">
            <a:noFill/>
            <a:miter lim="800000"/>
            <a:headEnd/>
            <a:tailEnd/>
          </a:ln>
        </p:spPr>
        <p:txBody>
          <a:bodyPr wrap="none">
            <a:prstTxWarp prst="textNoShape">
              <a:avLst/>
            </a:prstTxWarp>
            <a:spAutoFit/>
          </a:bodyPr>
          <a:lstStyle/>
          <a:p>
            <a:r>
              <a:rPr lang="en-US" sz="1800" b="1" dirty="0">
                <a:solidFill>
                  <a:srgbClr val="FF0000"/>
                </a:solidFill>
              </a:rPr>
              <a:t>2 years</a:t>
            </a:r>
          </a:p>
        </p:txBody>
      </p:sp>
      <p:sp>
        <p:nvSpPr>
          <p:cNvPr id="12" name="Oval 3"/>
          <p:cNvSpPr>
            <a:spLocks noChangeArrowheads="1"/>
          </p:cNvSpPr>
          <p:nvPr/>
        </p:nvSpPr>
        <p:spPr bwMode="auto">
          <a:xfrm>
            <a:off x="5105400" y="2821781"/>
            <a:ext cx="3810000" cy="1143000"/>
          </a:xfrm>
          <a:prstGeom prst="ellipse">
            <a:avLst/>
          </a:prstGeom>
          <a:noFill/>
          <a:ln w="38100">
            <a:solidFill>
              <a:srgbClr val="FF0000"/>
            </a:solidFill>
            <a:round/>
            <a:headEnd/>
            <a:tailEnd/>
          </a:ln>
        </p:spPr>
        <p:txBody>
          <a:bodyPr>
            <a:prstTxWarp prst="textNoShape">
              <a:avLst/>
            </a:prstTxWarp>
          </a:bodyPr>
          <a:lstStyle/>
          <a:p>
            <a:pPr eaLnBrk="0" hangingPunct="0"/>
            <a:endParaRPr lang="en-US"/>
          </a:p>
        </p:txBody>
      </p:sp>
      <p:sp>
        <p:nvSpPr>
          <p:cNvPr id="13" name="TextBox 5"/>
          <p:cNvSpPr txBox="1">
            <a:spLocks noChangeArrowheads="1"/>
          </p:cNvSpPr>
          <p:nvPr/>
        </p:nvSpPr>
        <p:spPr bwMode="auto">
          <a:xfrm>
            <a:off x="6529735" y="3006447"/>
            <a:ext cx="867470" cy="369332"/>
          </a:xfrm>
          <a:prstGeom prst="rect">
            <a:avLst/>
          </a:prstGeom>
          <a:noFill/>
          <a:ln w="9525">
            <a:noFill/>
            <a:miter lim="800000"/>
            <a:headEnd/>
            <a:tailEnd/>
          </a:ln>
        </p:spPr>
        <p:txBody>
          <a:bodyPr wrap="none">
            <a:prstTxWarp prst="textNoShape">
              <a:avLst/>
            </a:prstTxWarp>
            <a:spAutoFit/>
          </a:bodyPr>
          <a:lstStyle/>
          <a:p>
            <a:r>
              <a:rPr lang="en-US" b="1" dirty="0">
                <a:solidFill>
                  <a:srgbClr val="FF0000"/>
                </a:solidFill>
              </a:rPr>
              <a:t>8 years</a:t>
            </a:r>
          </a:p>
        </p:txBody>
      </p:sp>
      <p:sp>
        <p:nvSpPr>
          <p:cNvPr id="14" name="TextBox 4"/>
          <p:cNvSpPr txBox="1">
            <a:spLocks noChangeArrowheads="1"/>
          </p:cNvSpPr>
          <p:nvPr/>
        </p:nvSpPr>
        <p:spPr bwMode="auto">
          <a:xfrm>
            <a:off x="3111500" y="2821781"/>
            <a:ext cx="2514600" cy="369332"/>
          </a:xfrm>
          <a:prstGeom prst="rect">
            <a:avLst/>
          </a:prstGeom>
          <a:noFill/>
          <a:ln w="9525">
            <a:noFill/>
            <a:miter lim="800000"/>
            <a:headEnd/>
            <a:tailEnd/>
          </a:ln>
        </p:spPr>
        <p:txBody>
          <a:bodyPr>
            <a:prstTxWarp prst="textNoShape">
              <a:avLst/>
            </a:prstTxWarp>
            <a:spAutoFit/>
          </a:bodyPr>
          <a:lstStyle/>
          <a:p>
            <a:r>
              <a:rPr lang="en-US" b="1" dirty="0">
                <a:solidFill>
                  <a:srgbClr val="FF0000"/>
                </a:solidFill>
              </a:rPr>
              <a:t>Totals above 40”</a:t>
            </a:r>
          </a:p>
        </p:txBody>
      </p:sp>
    </p:spTree>
    <p:extLst>
      <p:ext uri="{BB962C8B-B14F-4D97-AF65-F5344CB8AC3E}">
        <p14:creationId xmlns:p14="http://schemas.microsoft.com/office/powerpoint/2010/main" val="1552995853"/>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3" descr="IA_total_avg_precip_1873.gif"/>
          <p:cNvPicPr>
            <a:picLocks noChangeAspect="1"/>
          </p:cNvPicPr>
          <p:nvPr/>
        </p:nvPicPr>
        <p:blipFill>
          <a:blip r:embed="rId2"/>
          <a:srcRect/>
          <a:stretch>
            <a:fillRect/>
          </a:stretch>
        </p:blipFill>
        <p:spPr bwMode="auto">
          <a:xfrm>
            <a:off x="0" y="2219646"/>
            <a:ext cx="9144000" cy="4700427"/>
          </a:xfrm>
          <a:prstGeom prst="rect">
            <a:avLst/>
          </a:prstGeom>
          <a:noFill/>
          <a:ln w="9525">
            <a:noFill/>
            <a:miter lim="800000"/>
            <a:headEnd/>
            <a:tailEnd/>
          </a:ln>
        </p:spPr>
      </p:pic>
      <p:sp>
        <p:nvSpPr>
          <p:cNvPr id="9" name="TextBox 2"/>
          <p:cNvSpPr txBox="1">
            <a:spLocks noChangeArrowheads="1"/>
          </p:cNvSpPr>
          <p:nvPr/>
        </p:nvSpPr>
        <p:spPr bwMode="auto">
          <a:xfrm>
            <a:off x="1339055" y="1240094"/>
            <a:ext cx="6661549" cy="707886"/>
          </a:xfrm>
          <a:prstGeom prst="rect">
            <a:avLst/>
          </a:prstGeom>
          <a:noFill/>
          <a:ln w="9525">
            <a:noFill/>
            <a:miter lim="800000"/>
            <a:headEnd/>
            <a:tailEnd/>
          </a:ln>
        </p:spPr>
        <p:txBody>
          <a:bodyPr wrap="none">
            <a:prstTxWarp prst="textNoShape">
              <a:avLst/>
            </a:prstTxWarp>
            <a:spAutoFit/>
          </a:bodyPr>
          <a:lstStyle/>
          <a:p>
            <a:r>
              <a:rPr lang="en-US" sz="4000" b="1" dirty="0" smtClean="0">
                <a:solidFill>
                  <a:srgbClr val="212189"/>
                </a:solidFill>
                <a:ea typeface="Arial" pitchFamily="29" charset="0"/>
                <a:cs typeface="Arial" pitchFamily="29" charset="0"/>
              </a:rPr>
              <a:t>Iowa State</a:t>
            </a:r>
            <a:r>
              <a:rPr lang="en-US" sz="4000" b="1" dirty="0">
                <a:solidFill>
                  <a:srgbClr val="212189"/>
                </a:solidFill>
                <a:ea typeface="Arial" pitchFamily="29" charset="0"/>
                <a:cs typeface="Arial" pitchFamily="29" charset="0"/>
              </a:rPr>
              <a:t>-Wide Average Data</a:t>
            </a:r>
          </a:p>
        </p:txBody>
      </p:sp>
      <p:sp>
        <p:nvSpPr>
          <p:cNvPr id="10" name="Oval 3"/>
          <p:cNvSpPr>
            <a:spLocks noChangeArrowheads="1"/>
          </p:cNvSpPr>
          <p:nvPr/>
        </p:nvSpPr>
        <p:spPr bwMode="auto">
          <a:xfrm>
            <a:off x="762000" y="3074988"/>
            <a:ext cx="1981200" cy="533400"/>
          </a:xfrm>
          <a:prstGeom prst="ellipse">
            <a:avLst/>
          </a:prstGeom>
          <a:noFill/>
          <a:ln w="38100">
            <a:solidFill>
              <a:srgbClr val="FF0000"/>
            </a:solidFill>
            <a:round/>
            <a:headEnd/>
            <a:tailEnd/>
          </a:ln>
        </p:spPr>
        <p:txBody>
          <a:bodyPr>
            <a:prstTxWarp prst="textNoShape">
              <a:avLst/>
            </a:prstTxWarp>
          </a:bodyPr>
          <a:lstStyle/>
          <a:p>
            <a:pPr eaLnBrk="0" hangingPunct="0"/>
            <a:endParaRPr lang="en-US"/>
          </a:p>
        </p:txBody>
      </p:sp>
      <p:sp>
        <p:nvSpPr>
          <p:cNvPr id="11" name="TextBox 7"/>
          <p:cNvSpPr txBox="1">
            <a:spLocks noChangeArrowheads="1"/>
          </p:cNvSpPr>
          <p:nvPr/>
        </p:nvSpPr>
        <p:spPr bwMode="auto">
          <a:xfrm>
            <a:off x="1295400" y="3098800"/>
            <a:ext cx="867470" cy="369332"/>
          </a:xfrm>
          <a:prstGeom prst="rect">
            <a:avLst/>
          </a:prstGeom>
          <a:noFill/>
          <a:ln w="9525">
            <a:noFill/>
            <a:miter lim="800000"/>
            <a:headEnd/>
            <a:tailEnd/>
          </a:ln>
        </p:spPr>
        <p:txBody>
          <a:bodyPr wrap="none">
            <a:prstTxWarp prst="textNoShape">
              <a:avLst/>
            </a:prstTxWarp>
            <a:spAutoFit/>
          </a:bodyPr>
          <a:lstStyle/>
          <a:p>
            <a:r>
              <a:rPr lang="en-US" sz="1800" b="1" dirty="0">
                <a:solidFill>
                  <a:srgbClr val="FF0000"/>
                </a:solidFill>
              </a:rPr>
              <a:t>2 years</a:t>
            </a:r>
          </a:p>
        </p:txBody>
      </p:sp>
      <p:sp>
        <p:nvSpPr>
          <p:cNvPr id="12" name="Oval 3"/>
          <p:cNvSpPr>
            <a:spLocks noChangeArrowheads="1"/>
          </p:cNvSpPr>
          <p:nvPr/>
        </p:nvSpPr>
        <p:spPr bwMode="auto">
          <a:xfrm>
            <a:off x="5105400" y="2821781"/>
            <a:ext cx="3810000" cy="1143000"/>
          </a:xfrm>
          <a:prstGeom prst="ellipse">
            <a:avLst/>
          </a:prstGeom>
          <a:noFill/>
          <a:ln w="38100">
            <a:solidFill>
              <a:srgbClr val="FF0000"/>
            </a:solidFill>
            <a:round/>
            <a:headEnd/>
            <a:tailEnd/>
          </a:ln>
        </p:spPr>
        <p:txBody>
          <a:bodyPr>
            <a:prstTxWarp prst="textNoShape">
              <a:avLst/>
            </a:prstTxWarp>
          </a:bodyPr>
          <a:lstStyle/>
          <a:p>
            <a:pPr eaLnBrk="0" hangingPunct="0"/>
            <a:endParaRPr lang="en-US"/>
          </a:p>
        </p:txBody>
      </p:sp>
      <p:sp>
        <p:nvSpPr>
          <p:cNvPr id="13" name="TextBox 5"/>
          <p:cNvSpPr txBox="1">
            <a:spLocks noChangeArrowheads="1"/>
          </p:cNvSpPr>
          <p:nvPr/>
        </p:nvSpPr>
        <p:spPr bwMode="auto">
          <a:xfrm>
            <a:off x="6529735" y="3006447"/>
            <a:ext cx="867470" cy="369332"/>
          </a:xfrm>
          <a:prstGeom prst="rect">
            <a:avLst/>
          </a:prstGeom>
          <a:noFill/>
          <a:ln w="9525">
            <a:noFill/>
            <a:miter lim="800000"/>
            <a:headEnd/>
            <a:tailEnd/>
          </a:ln>
        </p:spPr>
        <p:txBody>
          <a:bodyPr wrap="none">
            <a:prstTxWarp prst="textNoShape">
              <a:avLst/>
            </a:prstTxWarp>
            <a:spAutoFit/>
          </a:bodyPr>
          <a:lstStyle/>
          <a:p>
            <a:r>
              <a:rPr lang="en-US" b="1" dirty="0">
                <a:solidFill>
                  <a:srgbClr val="FF0000"/>
                </a:solidFill>
              </a:rPr>
              <a:t>8 years</a:t>
            </a:r>
          </a:p>
        </p:txBody>
      </p:sp>
      <p:sp>
        <p:nvSpPr>
          <p:cNvPr id="14" name="TextBox 4"/>
          <p:cNvSpPr txBox="1">
            <a:spLocks noChangeArrowheads="1"/>
          </p:cNvSpPr>
          <p:nvPr/>
        </p:nvSpPr>
        <p:spPr bwMode="auto">
          <a:xfrm>
            <a:off x="3111500" y="2821781"/>
            <a:ext cx="2514600" cy="369332"/>
          </a:xfrm>
          <a:prstGeom prst="rect">
            <a:avLst/>
          </a:prstGeom>
          <a:noFill/>
          <a:ln w="9525">
            <a:noFill/>
            <a:miter lim="800000"/>
            <a:headEnd/>
            <a:tailEnd/>
          </a:ln>
        </p:spPr>
        <p:txBody>
          <a:bodyPr>
            <a:prstTxWarp prst="textNoShape">
              <a:avLst/>
            </a:prstTxWarp>
            <a:spAutoFit/>
          </a:bodyPr>
          <a:lstStyle/>
          <a:p>
            <a:r>
              <a:rPr lang="en-US" b="1" dirty="0">
                <a:solidFill>
                  <a:srgbClr val="FF0000"/>
                </a:solidFill>
              </a:rPr>
              <a:t>Totals above 40”</a:t>
            </a:r>
          </a:p>
        </p:txBody>
      </p:sp>
      <p:sp>
        <p:nvSpPr>
          <p:cNvPr id="15" name="TextBox 4"/>
          <p:cNvSpPr txBox="1">
            <a:spLocks noChangeArrowheads="1"/>
          </p:cNvSpPr>
          <p:nvPr/>
        </p:nvSpPr>
        <p:spPr bwMode="auto">
          <a:xfrm>
            <a:off x="3390900" y="5958681"/>
            <a:ext cx="2514600" cy="369332"/>
          </a:xfrm>
          <a:prstGeom prst="rect">
            <a:avLst/>
          </a:prstGeom>
          <a:noFill/>
          <a:ln w="9525">
            <a:noFill/>
            <a:miter lim="800000"/>
            <a:headEnd/>
            <a:tailEnd/>
          </a:ln>
        </p:spPr>
        <p:txBody>
          <a:bodyPr>
            <a:prstTxWarp prst="textNoShape">
              <a:avLst/>
            </a:prstTxWarp>
            <a:spAutoFit/>
          </a:bodyPr>
          <a:lstStyle/>
          <a:p>
            <a:r>
              <a:rPr lang="en-US" b="1" dirty="0">
                <a:solidFill>
                  <a:srgbClr val="FF0000"/>
                </a:solidFill>
              </a:rPr>
              <a:t>Totals </a:t>
            </a:r>
            <a:r>
              <a:rPr lang="en-US" b="1" dirty="0" smtClean="0">
                <a:solidFill>
                  <a:srgbClr val="FF0000"/>
                </a:solidFill>
              </a:rPr>
              <a:t>below 25”</a:t>
            </a:r>
            <a:endParaRPr lang="en-US" b="1" dirty="0">
              <a:solidFill>
                <a:srgbClr val="FF0000"/>
              </a:solidFill>
            </a:endParaRPr>
          </a:p>
        </p:txBody>
      </p:sp>
      <p:sp>
        <p:nvSpPr>
          <p:cNvPr id="16" name="Oval 3"/>
          <p:cNvSpPr>
            <a:spLocks noChangeArrowheads="1"/>
          </p:cNvSpPr>
          <p:nvPr/>
        </p:nvSpPr>
        <p:spPr bwMode="auto">
          <a:xfrm>
            <a:off x="1172270" y="4980146"/>
            <a:ext cx="1981200" cy="672942"/>
          </a:xfrm>
          <a:prstGeom prst="ellipse">
            <a:avLst/>
          </a:prstGeom>
          <a:noFill/>
          <a:ln w="38100">
            <a:solidFill>
              <a:srgbClr val="FF0000"/>
            </a:solidFill>
            <a:round/>
            <a:headEnd/>
            <a:tailEnd/>
          </a:ln>
        </p:spPr>
        <p:txBody>
          <a:bodyPr>
            <a:prstTxWarp prst="textNoShape">
              <a:avLst/>
            </a:prstTxWarp>
          </a:bodyPr>
          <a:lstStyle/>
          <a:p>
            <a:pPr eaLnBrk="0" hangingPunct="0"/>
            <a:endParaRPr lang="en-US"/>
          </a:p>
        </p:txBody>
      </p:sp>
      <p:sp>
        <p:nvSpPr>
          <p:cNvPr id="17" name="TextBox 7"/>
          <p:cNvSpPr txBox="1">
            <a:spLocks noChangeArrowheads="1"/>
          </p:cNvSpPr>
          <p:nvPr/>
        </p:nvSpPr>
        <p:spPr bwMode="auto">
          <a:xfrm>
            <a:off x="1729135" y="5283756"/>
            <a:ext cx="867470" cy="369332"/>
          </a:xfrm>
          <a:prstGeom prst="rect">
            <a:avLst/>
          </a:prstGeom>
          <a:noFill/>
          <a:ln w="9525">
            <a:noFill/>
            <a:miter lim="800000"/>
            <a:headEnd/>
            <a:tailEnd/>
          </a:ln>
        </p:spPr>
        <p:txBody>
          <a:bodyPr wrap="none">
            <a:prstTxWarp prst="textNoShape">
              <a:avLst/>
            </a:prstTxWarp>
            <a:spAutoFit/>
          </a:bodyPr>
          <a:lstStyle/>
          <a:p>
            <a:r>
              <a:rPr lang="en-US" b="1" dirty="0">
                <a:solidFill>
                  <a:srgbClr val="FF0000"/>
                </a:solidFill>
              </a:rPr>
              <a:t>3</a:t>
            </a:r>
            <a:r>
              <a:rPr lang="en-US" sz="1800" b="1" dirty="0" smtClean="0">
                <a:solidFill>
                  <a:srgbClr val="FF0000"/>
                </a:solidFill>
              </a:rPr>
              <a:t> </a:t>
            </a:r>
            <a:r>
              <a:rPr lang="en-US" sz="1800" b="1" dirty="0">
                <a:solidFill>
                  <a:srgbClr val="FF0000"/>
                </a:solidFill>
              </a:rPr>
              <a:t>years</a:t>
            </a:r>
          </a:p>
        </p:txBody>
      </p:sp>
      <p:sp>
        <p:nvSpPr>
          <p:cNvPr id="18" name="Oval 3"/>
          <p:cNvSpPr>
            <a:spLocks noChangeArrowheads="1"/>
          </p:cNvSpPr>
          <p:nvPr/>
        </p:nvSpPr>
        <p:spPr bwMode="auto">
          <a:xfrm>
            <a:off x="4953000" y="4980146"/>
            <a:ext cx="3810000" cy="531019"/>
          </a:xfrm>
          <a:prstGeom prst="ellipse">
            <a:avLst/>
          </a:prstGeom>
          <a:noFill/>
          <a:ln w="38100">
            <a:solidFill>
              <a:srgbClr val="FF0000"/>
            </a:solidFill>
            <a:round/>
            <a:headEnd/>
            <a:tailEnd/>
          </a:ln>
        </p:spPr>
        <p:txBody>
          <a:bodyPr>
            <a:prstTxWarp prst="textNoShape">
              <a:avLst/>
            </a:prstTxWarp>
          </a:bodyPr>
          <a:lstStyle/>
          <a:p>
            <a:pPr eaLnBrk="0" hangingPunct="0"/>
            <a:endParaRPr lang="en-US"/>
          </a:p>
        </p:txBody>
      </p:sp>
      <p:sp>
        <p:nvSpPr>
          <p:cNvPr id="19" name="TextBox 5"/>
          <p:cNvSpPr txBox="1">
            <a:spLocks noChangeArrowheads="1"/>
          </p:cNvSpPr>
          <p:nvPr/>
        </p:nvSpPr>
        <p:spPr bwMode="auto">
          <a:xfrm>
            <a:off x="6428135" y="5152112"/>
            <a:ext cx="867470" cy="369332"/>
          </a:xfrm>
          <a:prstGeom prst="rect">
            <a:avLst/>
          </a:prstGeom>
          <a:noFill/>
          <a:ln w="9525">
            <a:noFill/>
            <a:miter lim="800000"/>
            <a:headEnd/>
            <a:tailEnd/>
          </a:ln>
        </p:spPr>
        <p:txBody>
          <a:bodyPr wrap="none">
            <a:prstTxWarp prst="textNoShape">
              <a:avLst/>
            </a:prstTxWarp>
            <a:spAutoFit/>
          </a:bodyPr>
          <a:lstStyle/>
          <a:p>
            <a:r>
              <a:rPr lang="en-US" b="1" dirty="0">
                <a:solidFill>
                  <a:srgbClr val="FF0000"/>
                </a:solidFill>
              </a:rPr>
              <a:t>5</a:t>
            </a:r>
            <a:r>
              <a:rPr lang="en-US" b="1" dirty="0" smtClean="0">
                <a:solidFill>
                  <a:srgbClr val="FF0000"/>
                </a:solidFill>
              </a:rPr>
              <a:t> </a:t>
            </a:r>
            <a:r>
              <a:rPr lang="en-US" b="1" dirty="0">
                <a:solidFill>
                  <a:srgbClr val="FF0000"/>
                </a:solidFill>
              </a:rPr>
              <a:t>years</a:t>
            </a:r>
          </a:p>
        </p:txBody>
      </p:sp>
      <p:sp>
        <p:nvSpPr>
          <p:cNvPr id="2" name="Oval 1"/>
          <p:cNvSpPr/>
          <p:nvPr/>
        </p:nvSpPr>
        <p:spPr>
          <a:xfrm>
            <a:off x="8763000" y="5164018"/>
            <a:ext cx="266700" cy="239475"/>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5"/>
          <p:cNvSpPr txBox="1">
            <a:spLocks noChangeArrowheads="1"/>
          </p:cNvSpPr>
          <p:nvPr/>
        </p:nvSpPr>
        <p:spPr bwMode="auto">
          <a:xfrm>
            <a:off x="8346295" y="5417781"/>
            <a:ext cx="759605" cy="369332"/>
          </a:xfrm>
          <a:prstGeom prst="rect">
            <a:avLst/>
          </a:prstGeom>
          <a:noFill/>
          <a:ln w="9525">
            <a:noFill/>
            <a:miter lim="800000"/>
            <a:headEnd/>
            <a:tailEnd/>
          </a:ln>
        </p:spPr>
        <p:txBody>
          <a:bodyPr wrap="none">
            <a:prstTxWarp prst="textNoShape">
              <a:avLst/>
            </a:prstTxWarp>
            <a:spAutoFit/>
          </a:bodyPr>
          <a:lstStyle/>
          <a:p>
            <a:r>
              <a:rPr lang="en-US" b="1" dirty="0" smtClean="0">
                <a:solidFill>
                  <a:srgbClr val="FF0000"/>
                </a:solidFill>
              </a:rPr>
              <a:t>2012?</a:t>
            </a:r>
            <a:endParaRPr lang="en-US" b="1" dirty="0">
              <a:solidFill>
                <a:srgbClr val="FF0000"/>
              </a:solidFill>
            </a:endParaRPr>
          </a:p>
        </p:txBody>
      </p:sp>
    </p:spTree>
    <p:extLst>
      <p:ext uri="{BB962C8B-B14F-4D97-AF65-F5344CB8AC3E}">
        <p14:creationId xmlns:p14="http://schemas.microsoft.com/office/powerpoint/2010/main" val="2619300583"/>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owa.hayhoe.narccap.30yr.apr.sep.pcp.chang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3500" y="1883474"/>
            <a:ext cx="6526213" cy="4974526"/>
          </a:xfrm>
          <a:prstGeom prst="rect">
            <a:avLst/>
          </a:prstGeom>
        </p:spPr>
      </p:pic>
      <p:sp>
        <p:nvSpPr>
          <p:cNvPr id="7" name="TextBox 6"/>
          <p:cNvSpPr txBox="1"/>
          <p:nvPr/>
        </p:nvSpPr>
        <p:spPr>
          <a:xfrm>
            <a:off x="0" y="1168400"/>
            <a:ext cx="9144000" cy="523220"/>
          </a:xfrm>
          <a:prstGeom prst="rect">
            <a:avLst/>
          </a:prstGeom>
          <a:noFill/>
        </p:spPr>
        <p:txBody>
          <a:bodyPr wrap="square" rtlCol="0">
            <a:spAutoFit/>
          </a:bodyPr>
          <a:lstStyle/>
          <a:p>
            <a:pPr algn="ctr"/>
            <a:r>
              <a:rPr lang="en-US" sz="2800" b="1" dirty="0" smtClean="0">
                <a:solidFill>
                  <a:srgbClr val="3C4DE1"/>
                </a:solidFill>
              </a:rPr>
              <a:t>Projected Change </a:t>
            </a:r>
            <a:r>
              <a:rPr lang="en-US" sz="2800" b="1" dirty="0" smtClean="0">
                <a:solidFill>
                  <a:srgbClr val="3C4DE1"/>
                </a:solidFill>
              </a:rPr>
              <a:t>in Growing Season Precipitation for Iowa</a:t>
            </a:r>
            <a:endParaRPr lang="en-US" sz="2800" b="1" dirty="0">
              <a:solidFill>
                <a:srgbClr val="3C4DE1"/>
              </a:solidFill>
            </a:endParaRPr>
          </a:p>
        </p:txBody>
      </p:sp>
      <p:cxnSp>
        <p:nvCxnSpPr>
          <p:cNvPr id="9" name="Straight Connector 8"/>
          <p:cNvCxnSpPr/>
          <p:nvPr/>
        </p:nvCxnSpPr>
        <p:spPr>
          <a:xfrm flipV="1">
            <a:off x="1790700" y="4787900"/>
            <a:ext cx="6069013" cy="127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7721600" y="3759200"/>
            <a:ext cx="1197764" cy="369332"/>
          </a:xfrm>
          <a:prstGeom prst="rect">
            <a:avLst/>
          </a:prstGeom>
          <a:noFill/>
        </p:spPr>
        <p:txBody>
          <a:bodyPr wrap="none" rtlCol="0">
            <a:spAutoFit/>
          </a:bodyPr>
          <a:lstStyle/>
          <a:p>
            <a:r>
              <a:rPr lang="en-US" b="1" dirty="0" smtClean="0"/>
              <a:t>No change</a:t>
            </a:r>
            <a:endParaRPr lang="en-US" b="1" dirty="0"/>
          </a:p>
        </p:txBody>
      </p:sp>
      <p:cxnSp>
        <p:nvCxnSpPr>
          <p:cNvPr id="12" name="Straight Arrow Connector 11"/>
          <p:cNvCxnSpPr>
            <a:stCxn id="10" idx="2"/>
          </p:cNvCxnSpPr>
          <p:nvPr/>
        </p:nvCxnSpPr>
        <p:spPr>
          <a:xfrm flipH="1">
            <a:off x="7859713" y="4128532"/>
            <a:ext cx="460769" cy="557768"/>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2" name="TextBox 1"/>
          <p:cNvSpPr txBox="1"/>
          <p:nvPr/>
        </p:nvSpPr>
        <p:spPr>
          <a:xfrm>
            <a:off x="0" y="6550223"/>
            <a:ext cx="1410212" cy="307777"/>
          </a:xfrm>
          <a:prstGeom prst="rect">
            <a:avLst/>
          </a:prstGeom>
          <a:noFill/>
        </p:spPr>
        <p:txBody>
          <a:bodyPr wrap="none" rtlCol="0">
            <a:spAutoFit/>
          </a:bodyPr>
          <a:lstStyle/>
          <a:p>
            <a:r>
              <a:rPr lang="en-US" sz="1400" dirty="0" smtClean="0"/>
              <a:t>CJ Anderson, ISU</a:t>
            </a:r>
            <a:endParaRPr lang="en-US" sz="1400" dirty="0"/>
          </a:p>
        </p:txBody>
      </p:sp>
      <p:sp>
        <p:nvSpPr>
          <p:cNvPr id="3" name="TextBox 2"/>
          <p:cNvSpPr txBox="1"/>
          <p:nvPr/>
        </p:nvSpPr>
        <p:spPr>
          <a:xfrm>
            <a:off x="6858000" y="5314090"/>
            <a:ext cx="570564" cy="307777"/>
          </a:xfrm>
          <a:prstGeom prst="rect">
            <a:avLst/>
          </a:prstGeom>
          <a:noFill/>
        </p:spPr>
        <p:txBody>
          <a:bodyPr wrap="none" rtlCol="0">
            <a:spAutoFit/>
          </a:bodyPr>
          <a:lstStyle/>
          <a:p>
            <a:r>
              <a:rPr lang="en-US" sz="1400" b="1" dirty="0" smtClean="0">
                <a:solidFill>
                  <a:srgbClr val="FF0000"/>
                </a:solidFill>
              </a:rPr>
              <a:t>GFDL</a:t>
            </a:r>
            <a:endParaRPr lang="en-US" sz="1400" b="1" dirty="0">
              <a:solidFill>
                <a:srgbClr val="FF0000"/>
              </a:solidFill>
            </a:endParaRPr>
          </a:p>
        </p:txBody>
      </p:sp>
    </p:spTree>
    <p:extLst>
      <p:ext uri="{BB962C8B-B14F-4D97-AF65-F5344CB8AC3E}">
        <p14:creationId xmlns:p14="http://schemas.microsoft.com/office/powerpoint/2010/main" val="663373865"/>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owa.hayhoe.narccap.1yr.apr.sep.pcp.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0000" y="1827464"/>
            <a:ext cx="6605461" cy="5030535"/>
          </a:xfrm>
          <a:prstGeom prst="rect">
            <a:avLst/>
          </a:prstGeom>
        </p:spPr>
      </p:pic>
      <p:sp>
        <p:nvSpPr>
          <p:cNvPr id="3" name="TextBox 2"/>
          <p:cNvSpPr txBox="1"/>
          <p:nvPr/>
        </p:nvSpPr>
        <p:spPr>
          <a:xfrm>
            <a:off x="0" y="1168400"/>
            <a:ext cx="9144000" cy="523220"/>
          </a:xfrm>
          <a:prstGeom prst="rect">
            <a:avLst/>
          </a:prstGeom>
          <a:noFill/>
        </p:spPr>
        <p:txBody>
          <a:bodyPr wrap="square" rtlCol="0">
            <a:spAutoFit/>
          </a:bodyPr>
          <a:lstStyle/>
          <a:p>
            <a:pPr algn="ctr"/>
            <a:r>
              <a:rPr lang="en-US" sz="2800" b="1" dirty="0" smtClean="0">
                <a:solidFill>
                  <a:srgbClr val="3C4DE1"/>
                </a:solidFill>
              </a:rPr>
              <a:t>Future Variability in Growing Season Precipitation for Iowa</a:t>
            </a:r>
            <a:endParaRPr lang="en-US" sz="2800" b="1" dirty="0">
              <a:solidFill>
                <a:srgbClr val="3C4DE1"/>
              </a:solidFill>
            </a:endParaRPr>
          </a:p>
        </p:txBody>
      </p:sp>
      <p:sp>
        <p:nvSpPr>
          <p:cNvPr id="4" name="TextBox 3"/>
          <p:cNvSpPr txBox="1"/>
          <p:nvPr/>
        </p:nvSpPr>
        <p:spPr>
          <a:xfrm>
            <a:off x="6946900" y="2925177"/>
            <a:ext cx="2006600" cy="338554"/>
          </a:xfrm>
          <a:prstGeom prst="rect">
            <a:avLst/>
          </a:prstGeom>
          <a:solidFill>
            <a:srgbClr val="FFFFFF"/>
          </a:solidFill>
        </p:spPr>
        <p:txBody>
          <a:bodyPr wrap="square" rtlCol="0">
            <a:spAutoFit/>
          </a:bodyPr>
          <a:lstStyle/>
          <a:p>
            <a:pPr algn="ctr"/>
            <a:r>
              <a:rPr lang="en-US" sz="1600" b="1" dirty="0" smtClean="0">
                <a:solidFill>
                  <a:srgbClr val="FF0000"/>
                </a:solidFill>
              </a:rPr>
              <a:t>More extreme floods</a:t>
            </a:r>
            <a:endParaRPr lang="en-US" sz="1600" b="1" dirty="0">
              <a:solidFill>
                <a:srgbClr val="FF0000"/>
              </a:solidFill>
            </a:endParaRPr>
          </a:p>
        </p:txBody>
      </p:sp>
      <p:sp>
        <p:nvSpPr>
          <p:cNvPr id="5" name="TextBox 4"/>
          <p:cNvSpPr txBox="1"/>
          <p:nvPr/>
        </p:nvSpPr>
        <p:spPr>
          <a:xfrm>
            <a:off x="6845300" y="6070600"/>
            <a:ext cx="2260600" cy="338554"/>
          </a:xfrm>
          <a:prstGeom prst="rect">
            <a:avLst/>
          </a:prstGeom>
          <a:solidFill>
            <a:srgbClr val="FFFFFF"/>
          </a:solidFill>
        </p:spPr>
        <p:txBody>
          <a:bodyPr wrap="square" rtlCol="0">
            <a:spAutoFit/>
          </a:bodyPr>
          <a:lstStyle/>
          <a:p>
            <a:pPr algn="ctr"/>
            <a:r>
              <a:rPr lang="en-US" sz="1600" b="1" dirty="0" smtClean="0">
                <a:solidFill>
                  <a:srgbClr val="FF0000"/>
                </a:solidFill>
              </a:rPr>
              <a:t>More extreme droughts</a:t>
            </a:r>
            <a:endParaRPr lang="en-US" sz="1600" b="1" dirty="0">
              <a:solidFill>
                <a:srgbClr val="FF0000"/>
              </a:solidFill>
            </a:endParaRPr>
          </a:p>
        </p:txBody>
      </p:sp>
      <p:sp>
        <p:nvSpPr>
          <p:cNvPr id="7" name="TextBox 6"/>
          <p:cNvSpPr txBox="1"/>
          <p:nvPr/>
        </p:nvSpPr>
        <p:spPr>
          <a:xfrm>
            <a:off x="0" y="6550223"/>
            <a:ext cx="1410212" cy="307777"/>
          </a:xfrm>
          <a:prstGeom prst="rect">
            <a:avLst/>
          </a:prstGeom>
          <a:noFill/>
        </p:spPr>
        <p:txBody>
          <a:bodyPr wrap="none" rtlCol="0">
            <a:spAutoFit/>
          </a:bodyPr>
          <a:lstStyle/>
          <a:p>
            <a:r>
              <a:rPr lang="en-US" sz="1400" dirty="0" smtClean="0"/>
              <a:t>CJ Anderson, ISU</a:t>
            </a:r>
            <a:endParaRPr lang="en-US" sz="1400" dirty="0"/>
          </a:p>
        </p:txBody>
      </p:sp>
    </p:spTree>
    <p:extLst>
      <p:ext uri="{BB962C8B-B14F-4D97-AF65-F5344CB8AC3E}">
        <p14:creationId xmlns:p14="http://schemas.microsoft.com/office/powerpoint/2010/main" val="2298248667"/>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owa.hayhoe.narccap.1yr.apr.sep.pcp.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0000" y="1827464"/>
            <a:ext cx="6605461" cy="5030535"/>
          </a:xfrm>
          <a:prstGeom prst="rect">
            <a:avLst/>
          </a:prstGeom>
        </p:spPr>
      </p:pic>
      <p:sp>
        <p:nvSpPr>
          <p:cNvPr id="3" name="TextBox 2"/>
          <p:cNvSpPr txBox="1"/>
          <p:nvPr/>
        </p:nvSpPr>
        <p:spPr>
          <a:xfrm>
            <a:off x="0" y="1168400"/>
            <a:ext cx="9144000" cy="523220"/>
          </a:xfrm>
          <a:prstGeom prst="rect">
            <a:avLst/>
          </a:prstGeom>
          <a:noFill/>
        </p:spPr>
        <p:txBody>
          <a:bodyPr wrap="square" rtlCol="0">
            <a:spAutoFit/>
          </a:bodyPr>
          <a:lstStyle/>
          <a:p>
            <a:pPr algn="ctr"/>
            <a:r>
              <a:rPr lang="en-US" sz="2800" b="1" dirty="0" smtClean="0">
                <a:solidFill>
                  <a:srgbClr val="3C4DE1"/>
                </a:solidFill>
              </a:rPr>
              <a:t>Future Variability in Growing Season Precipitation for Iowa</a:t>
            </a:r>
            <a:endParaRPr lang="en-US" sz="2800" b="1" dirty="0">
              <a:solidFill>
                <a:srgbClr val="3C4DE1"/>
              </a:solidFill>
            </a:endParaRPr>
          </a:p>
        </p:txBody>
      </p:sp>
      <p:sp>
        <p:nvSpPr>
          <p:cNvPr id="4" name="TextBox 3"/>
          <p:cNvSpPr txBox="1"/>
          <p:nvPr/>
        </p:nvSpPr>
        <p:spPr>
          <a:xfrm>
            <a:off x="6946900" y="2925177"/>
            <a:ext cx="2006600" cy="338554"/>
          </a:xfrm>
          <a:prstGeom prst="rect">
            <a:avLst/>
          </a:prstGeom>
          <a:solidFill>
            <a:srgbClr val="FFFFFF"/>
          </a:solidFill>
        </p:spPr>
        <p:txBody>
          <a:bodyPr wrap="square" rtlCol="0">
            <a:spAutoFit/>
          </a:bodyPr>
          <a:lstStyle/>
          <a:p>
            <a:pPr algn="ctr"/>
            <a:r>
              <a:rPr lang="en-US" sz="1600" b="1" dirty="0" smtClean="0">
                <a:solidFill>
                  <a:srgbClr val="FF0000"/>
                </a:solidFill>
              </a:rPr>
              <a:t>More extreme floods</a:t>
            </a:r>
            <a:endParaRPr lang="en-US" sz="1600" b="1" dirty="0">
              <a:solidFill>
                <a:srgbClr val="FF0000"/>
              </a:solidFill>
            </a:endParaRPr>
          </a:p>
        </p:txBody>
      </p:sp>
      <p:sp>
        <p:nvSpPr>
          <p:cNvPr id="5" name="TextBox 4"/>
          <p:cNvSpPr txBox="1"/>
          <p:nvPr/>
        </p:nvSpPr>
        <p:spPr>
          <a:xfrm>
            <a:off x="6845300" y="6070600"/>
            <a:ext cx="2260600" cy="338554"/>
          </a:xfrm>
          <a:prstGeom prst="rect">
            <a:avLst/>
          </a:prstGeom>
          <a:solidFill>
            <a:srgbClr val="FFFFFF"/>
          </a:solidFill>
        </p:spPr>
        <p:txBody>
          <a:bodyPr wrap="square" rtlCol="0">
            <a:spAutoFit/>
          </a:bodyPr>
          <a:lstStyle/>
          <a:p>
            <a:pPr algn="ctr"/>
            <a:r>
              <a:rPr lang="en-US" sz="1600" b="1" dirty="0" smtClean="0">
                <a:solidFill>
                  <a:srgbClr val="FF0000"/>
                </a:solidFill>
              </a:rPr>
              <a:t>More extreme droughts</a:t>
            </a:r>
            <a:endParaRPr lang="en-US" sz="1600" b="1" dirty="0">
              <a:solidFill>
                <a:srgbClr val="FF0000"/>
              </a:solidFill>
            </a:endParaRPr>
          </a:p>
        </p:txBody>
      </p:sp>
      <p:sp>
        <p:nvSpPr>
          <p:cNvPr id="7" name="TextBox 6"/>
          <p:cNvSpPr txBox="1"/>
          <p:nvPr/>
        </p:nvSpPr>
        <p:spPr>
          <a:xfrm>
            <a:off x="0" y="6550223"/>
            <a:ext cx="1410212" cy="307777"/>
          </a:xfrm>
          <a:prstGeom prst="rect">
            <a:avLst/>
          </a:prstGeom>
          <a:noFill/>
        </p:spPr>
        <p:txBody>
          <a:bodyPr wrap="none" rtlCol="0">
            <a:spAutoFit/>
          </a:bodyPr>
          <a:lstStyle/>
          <a:p>
            <a:r>
              <a:rPr lang="en-US" sz="1400" dirty="0" smtClean="0"/>
              <a:t>CJ Anderson, ISU</a:t>
            </a:r>
            <a:endParaRPr lang="en-US" sz="1400" dirty="0"/>
          </a:p>
        </p:txBody>
      </p:sp>
      <p:cxnSp>
        <p:nvCxnSpPr>
          <p:cNvPr id="8" name="Straight Connector 7"/>
          <p:cNvCxnSpPr/>
          <p:nvPr/>
        </p:nvCxnSpPr>
        <p:spPr>
          <a:xfrm flipV="1">
            <a:off x="3898900" y="5041900"/>
            <a:ext cx="977900" cy="127000"/>
          </a:xfrm>
          <a:prstGeom prst="line">
            <a:avLst/>
          </a:prstGeom>
          <a:ln w="7620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V="1">
            <a:off x="4876800" y="4787900"/>
            <a:ext cx="1968500" cy="254000"/>
          </a:xfrm>
          <a:prstGeom prst="line">
            <a:avLst/>
          </a:prstGeom>
          <a:ln w="76200" cmpd="sng">
            <a:solidFill>
              <a:srgbClr val="FF0000"/>
            </a:solidFill>
            <a:prstDash val="sysDash"/>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4914900" y="3378200"/>
            <a:ext cx="0" cy="3172023"/>
          </a:xfrm>
          <a:prstGeom prst="line">
            <a:avLst/>
          </a:prstGeom>
          <a:ln w="57150" cmpd="sng">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V="1">
            <a:off x="3898900" y="3609201"/>
            <a:ext cx="3048000" cy="71120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3797300" y="5664200"/>
            <a:ext cx="3149600" cy="40640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6946900" y="3964801"/>
            <a:ext cx="2006600" cy="276999"/>
          </a:xfrm>
          <a:prstGeom prst="rect">
            <a:avLst/>
          </a:prstGeom>
          <a:solidFill>
            <a:srgbClr val="FFFFFF"/>
          </a:solidFill>
        </p:spPr>
        <p:txBody>
          <a:bodyPr wrap="square" rtlCol="0">
            <a:spAutoFit/>
          </a:bodyPr>
          <a:lstStyle/>
          <a:p>
            <a:pPr algn="ctr"/>
            <a:r>
              <a:rPr lang="en-US" sz="1200" b="1" dirty="0" smtClean="0">
                <a:solidFill>
                  <a:srgbClr val="FF0000"/>
                </a:solidFill>
              </a:rPr>
              <a:t>Lines drawn by eye</a:t>
            </a:r>
            <a:endParaRPr lang="en-US" sz="1200" b="1" dirty="0">
              <a:solidFill>
                <a:srgbClr val="FF0000"/>
              </a:solidFill>
            </a:endParaRPr>
          </a:p>
        </p:txBody>
      </p:sp>
      <p:cxnSp>
        <p:nvCxnSpPr>
          <p:cNvPr id="12" name="Straight Arrow Connector 11"/>
          <p:cNvCxnSpPr/>
          <p:nvPr/>
        </p:nvCxnSpPr>
        <p:spPr>
          <a:xfrm flipH="1" flipV="1">
            <a:off x="6946900" y="3708400"/>
            <a:ext cx="279400" cy="1524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H="1">
            <a:off x="6946900" y="4318000"/>
            <a:ext cx="381000" cy="4699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flipH="1">
            <a:off x="6972300" y="4241800"/>
            <a:ext cx="903161" cy="16764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36300026"/>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00666"/>
            <a:ext cx="8229600" cy="931862"/>
          </a:xfrm>
        </p:spPr>
        <p:txBody>
          <a:bodyPr/>
          <a:lstStyle/>
          <a:p>
            <a:pPr algn="ctr"/>
            <a:r>
              <a:rPr lang="en-US" dirty="0" smtClean="0"/>
              <a:t>Summary</a:t>
            </a:r>
            <a:endParaRPr lang="en-US" dirty="0"/>
          </a:p>
        </p:txBody>
      </p:sp>
      <p:sp>
        <p:nvSpPr>
          <p:cNvPr id="3" name="Content Placeholder 2"/>
          <p:cNvSpPr>
            <a:spLocks noGrp="1"/>
          </p:cNvSpPr>
          <p:nvPr>
            <p:ph idx="1"/>
          </p:nvPr>
        </p:nvSpPr>
        <p:spPr/>
        <p:txBody>
          <a:bodyPr>
            <a:normAutofit fontScale="70000" lnSpcReduction="20000"/>
          </a:bodyPr>
          <a:lstStyle/>
          <a:p>
            <a:r>
              <a:rPr lang="en-US" dirty="0" smtClean="0">
                <a:solidFill>
                  <a:srgbClr val="708F24"/>
                </a:solidFill>
              </a:rPr>
              <a:t>The </a:t>
            </a:r>
            <a:r>
              <a:rPr lang="en-US" dirty="0" smtClean="0">
                <a:solidFill>
                  <a:srgbClr val="708F24"/>
                </a:solidFill>
              </a:rPr>
              <a:t>well-documented global </a:t>
            </a:r>
            <a:r>
              <a:rPr lang="en-US" dirty="0" smtClean="0">
                <a:solidFill>
                  <a:srgbClr val="708F24"/>
                </a:solidFill>
              </a:rPr>
              <a:t>warming of the last 50 years cannot be explained by natural variation alone.  </a:t>
            </a:r>
          </a:p>
          <a:p>
            <a:endParaRPr lang="en-US" dirty="0" smtClean="0">
              <a:solidFill>
                <a:srgbClr val="708F24"/>
              </a:solidFill>
            </a:endParaRPr>
          </a:p>
          <a:p>
            <a:r>
              <a:rPr lang="en-US" dirty="0" smtClean="0">
                <a:solidFill>
                  <a:srgbClr val="708F24"/>
                </a:solidFill>
              </a:rPr>
              <a:t>Both agricultural crops and non-agricultural plants are being affected by climate change, and as the climate changes further, yields will decline</a:t>
            </a:r>
          </a:p>
          <a:p>
            <a:endParaRPr lang="en-US" dirty="0">
              <a:solidFill>
                <a:srgbClr val="708F24"/>
              </a:solidFill>
            </a:endParaRPr>
          </a:p>
          <a:p>
            <a:r>
              <a:rPr lang="en-US" dirty="0" smtClean="0">
                <a:solidFill>
                  <a:srgbClr val="708F24"/>
                </a:solidFill>
              </a:rPr>
              <a:t>Higher </a:t>
            </a:r>
            <a:r>
              <a:rPr lang="en-US" dirty="0" smtClean="0">
                <a:solidFill>
                  <a:srgbClr val="708F24"/>
                </a:solidFill>
              </a:rPr>
              <a:t>precipitation of the last 40 years has suppressed </a:t>
            </a:r>
            <a:r>
              <a:rPr lang="en-US" dirty="0" smtClean="0">
                <a:solidFill>
                  <a:srgbClr val="708F24"/>
                </a:solidFill>
              </a:rPr>
              <a:t>Iowa daily </a:t>
            </a:r>
            <a:r>
              <a:rPr lang="en-US" dirty="0" smtClean="0">
                <a:solidFill>
                  <a:srgbClr val="708F24"/>
                </a:solidFill>
              </a:rPr>
              <a:t>max temperatures in summer;  dry summers in the future will unmask this underlying warming</a:t>
            </a:r>
          </a:p>
          <a:p>
            <a:endParaRPr lang="en-US" dirty="0">
              <a:solidFill>
                <a:srgbClr val="708F24"/>
              </a:solidFill>
            </a:endParaRPr>
          </a:p>
          <a:p>
            <a:r>
              <a:rPr lang="en-US" dirty="0" smtClean="0">
                <a:solidFill>
                  <a:srgbClr val="708F24"/>
                </a:solidFill>
              </a:rPr>
              <a:t>Frequency of precipitation extremes has increased</a:t>
            </a:r>
          </a:p>
          <a:p>
            <a:endParaRPr lang="en-US" dirty="0">
              <a:solidFill>
                <a:srgbClr val="708F24"/>
              </a:solidFill>
            </a:endParaRPr>
          </a:p>
          <a:p>
            <a:r>
              <a:rPr lang="en-US" dirty="0" smtClean="0">
                <a:solidFill>
                  <a:srgbClr val="708F24"/>
                </a:solidFill>
              </a:rPr>
              <a:t>Future projections indicate higher frequency of both floods and droughts</a:t>
            </a:r>
            <a:endParaRPr lang="en-US" dirty="0">
              <a:solidFill>
                <a:srgbClr val="708F24"/>
              </a:solidFill>
            </a:endParaRPr>
          </a:p>
        </p:txBody>
      </p:sp>
    </p:spTree>
    <p:extLst>
      <p:ext uri="{BB962C8B-B14F-4D97-AF65-F5344CB8AC3E}">
        <p14:creationId xmlns:p14="http://schemas.microsoft.com/office/powerpoint/2010/main" val="2084743983"/>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219200"/>
            <a:ext cx="4368799" cy="931862"/>
          </a:xfrm>
        </p:spPr>
        <p:txBody>
          <a:bodyPr>
            <a:normAutofit fontScale="90000"/>
          </a:bodyPr>
          <a:lstStyle/>
          <a:p>
            <a:pPr algn="ctr"/>
            <a:r>
              <a:rPr lang="en-US" sz="3200" dirty="0" smtClean="0"/>
              <a:t>For More Information:</a:t>
            </a:r>
            <a:endParaRPr lang="en-US" sz="3200" dirty="0"/>
          </a:p>
        </p:txBody>
      </p:sp>
      <p:sp>
        <p:nvSpPr>
          <p:cNvPr id="3" name="Content Placeholder 2"/>
          <p:cNvSpPr>
            <a:spLocks noGrp="1"/>
          </p:cNvSpPr>
          <p:nvPr>
            <p:ph idx="1"/>
          </p:nvPr>
        </p:nvSpPr>
        <p:spPr>
          <a:xfrm>
            <a:off x="1" y="2527301"/>
            <a:ext cx="8877299" cy="4330699"/>
          </a:xfrm>
        </p:spPr>
        <p:txBody>
          <a:bodyPr>
            <a:normAutofit/>
          </a:bodyPr>
          <a:lstStyle/>
          <a:p>
            <a:endParaRPr lang="en-US" dirty="0" smtClean="0"/>
          </a:p>
          <a:p>
            <a:pPr algn="ctr"/>
            <a:r>
              <a:rPr lang="en-US" sz="2400" b="1" dirty="0" smtClean="0">
                <a:solidFill>
                  <a:srgbClr val="708F24"/>
                </a:solidFill>
              </a:rPr>
              <a:t>Climate Science Program</a:t>
            </a:r>
          </a:p>
          <a:p>
            <a:pPr algn="ctr"/>
            <a:r>
              <a:rPr lang="en-US" sz="2400" b="1" dirty="0" smtClean="0">
                <a:solidFill>
                  <a:srgbClr val="708F24"/>
                </a:solidFill>
              </a:rPr>
              <a:t>Iowa State University</a:t>
            </a:r>
          </a:p>
          <a:p>
            <a:pPr algn="ctr"/>
            <a:r>
              <a:rPr lang="en-US" sz="2000" dirty="0" smtClean="0">
                <a:hlinkClick r:id="rId2"/>
              </a:rPr>
              <a:t>http://climate.engineering.iastate.edu/</a:t>
            </a:r>
            <a:endParaRPr lang="en-US" sz="2000" dirty="0" smtClean="0"/>
          </a:p>
          <a:p>
            <a:pPr algn="ctr"/>
            <a:r>
              <a:rPr lang="en-US" sz="2000" dirty="0">
                <a:solidFill>
                  <a:srgbClr val="3C4DE1"/>
                </a:solidFill>
              </a:rPr>
              <a:t>http://</a:t>
            </a:r>
            <a:r>
              <a:rPr lang="en-US" sz="2000" dirty="0" err="1">
                <a:solidFill>
                  <a:srgbClr val="3C4DE1"/>
                </a:solidFill>
              </a:rPr>
              <a:t>www.meteor.iastate.edu</a:t>
            </a:r>
            <a:r>
              <a:rPr lang="en-US" sz="2000" dirty="0">
                <a:solidFill>
                  <a:srgbClr val="3C4DE1"/>
                </a:solidFill>
              </a:rPr>
              <a:t>/faculty/</a:t>
            </a:r>
            <a:r>
              <a:rPr lang="en-US" sz="2000" dirty="0" err="1">
                <a:solidFill>
                  <a:srgbClr val="3C4DE1"/>
                </a:solidFill>
              </a:rPr>
              <a:t>takle</a:t>
            </a:r>
            <a:r>
              <a:rPr lang="en-US" sz="2000" dirty="0">
                <a:solidFill>
                  <a:srgbClr val="3C4DE1"/>
                </a:solidFill>
              </a:rPr>
              <a:t>/</a:t>
            </a:r>
            <a:endParaRPr lang="en-US" sz="2000" dirty="0" smtClean="0">
              <a:solidFill>
                <a:srgbClr val="3C4DE1"/>
              </a:solidFill>
            </a:endParaRPr>
          </a:p>
          <a:p>
            <a:pPr algn="ctr"/>
            <a:r>
              <a:rPr lang="en-US" sz="2000" dirty="0" err="1" smtClean="0">
                <a:solidFill>
                  <a:srgbClr val="FF0000"/>
                </a:solidFill>
              </a:rPr>
              <a:t>gstakle@iastate.edu</a:t>
            </a:r>
            <a:endParaRPr lang="en-US" sz="2000" dirty="0" smtClean="0">
              <a:solidFill>
                <a:srgbClr val="FF0000"/>
              </a:solidFill>
            </a:endParaRPr>
          </a:p>
          <a:p>
            <a:pPr algn="ctr"/>
            <a:endParaRPr lang="en-US" sz="2400" b="1" dirty="0" smtClean="0">
              <a:solidFill>
                <a:srgbClr val="708F24"/>
              </a:solidFill>
            </a:endParaRPr>
          </a:p>
          <a:p>
            <a:endParaRPr lang="en-US" dirty="0"/>
          </a:p>
        </p:txBody>
      </p:sp>
    </p:spTree>
    <p:extLst>
      <p:ext uri="{BB962C8B-B14F-4D97-AF65-F5344CB8AC3E}">
        <p14:creationId xmlns:p14="http://schemas.microsoft.com/office/powerpoint/2010/main" val="1010078116"/>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1" descr="Forcing Response.tiff"/>
          <p:cNvPicPr>
            <a:picLocks noChangeAspect="1"/>
          </p:cNvPicPr>
          <p:nvPr/>
        </p:nvPicPr>
        <p:blipFill>
          <a:blip r:embed="rId2"/>
          <a:srcRect/>
          <a:stretch>
            <a:fillRect/>
          </a:stretch>
        </p:blipFill>
        <p:spPr bwMode="auto">
          <a:xfrm>
            <a:off x="1" y="1146595"/>
            <a:ext cx="4518884" cy="5711403"/>
          </a:xfrm>
          <a:prstGeom prst="rect">
            <a:avLst/>
          </a:prstGeom>
          <a:noFill/>
          <a:ln w="9525">
            <a:noFill/>
            <a:miter lim="800000"/>
            <a:headEnd/>
            <a:tailEnd/>
          </a:ln>
        </p:spPr>
      </p:pic>
      <p:sp>
        <p:nvSpPr>
          <p:cNvPr id="50179" name="TextBox 4"/>
          <p:cNvSpPr txBox="1">
            <a:spLocks noChangeArrowheads="1"/>
          </p:cNvSpPr>
          <p:nvPr/>
        </p:nvSpPr>
        <p:spPr bwMode="auto">
          <a:xfrm>
            <a:off x="4685279" y="6457890"/>
            <a:ext cx="4458721" cy="400110"/>
          </a:xfrm>
          <a:prstGeom prst="rect">
            <a:avLst/>
          </a:prstGeom>
          <a:noFill/>
          <a:ln w="9525">
            <a:noFill/>
            <a:miter lim="800000"/>
            <a:headEnd/>
            <a:tailEnd/>
          </a:ln>
        </p:spPr>
        <p:txBody>
          <a:bodyPr wrap="square">
            <a:prstTxWarp prst="textNoShape">
              <a:avLst/>
            </a:prstTxWarp>
            <a:spAutoFit/>
          </a:bodyPr>
          <a:lstStyle/>
          <a:p>
            <a:r>
              <a:rPr lang="en-US" sz="1000" dirty="0">
                <a:solidFill>
                  <a:srgbClr val="B21524"/>
                </a:solidFill>
              </a:rPr>
              <a:t>Karl, T. R., J. M. </a:t>
            </a:r>
            <a:r>
              <a:rPr lang="en-US" sz="1000" dirty="0" err="1">
                <a:solidFill>
                  <a:srgbClr val="B21524"/>
                </a:solidFill>
              </a:rPr>
              <a:t>Melillo</a:t>
            </a:r>
            <a:r>
              <a:rPr lang="en-US" sz="1000" dirty="0">
                <a:solidFill>
                  <a:srgbClr val="B21524"/>
                </a:solidFill>
              </a:rPr>
              <a:t>, and T. C. Peterson, (eds.), 2009:  Global Climate Change Impacts in the United States. Cambridge University Press, 2009, 196pp.</a:t>
            </a:r>
          </a:p>
        </p:txBody>
      </p:sp>
      <p:sp>
        <p:nvSpPr>
          <p:cNvPr id="50180" name="TextBox 3"/>
          <p:cNvSpPr txBox="1">
            <a:spLocks noChangeArrowheads="1"/>
          </p:cNvSpPr>
          <p:nvPr/>
        </p:nvSpPr>
        <p:spPr bwMode="auto">
          <a:xfrm>
            <a:off x="4685279" y="2442547"/>
            <a:ext cx="4278399" cy="1569660"/>
          </a:xfrm>
          <a:prstGeom prst="rect">
            <a:avLst/>
          </a:prstGeom>
          <a:noFill/>
          <a:ln w="9525">
            <a:noFill/>
            <a:miter lim="800000"/>
            <a:headEnd/>
            <a:tailEnd/>
          </a:ln>
        </p:spPr>
        <p:txBody>
          <a:bodyPr wrap="square">
            <a:prstTxWarp prst="textNoShape">
              <a:avLst/>
            </a:prstTxWarp>
            <a:spAutoFit/>
          </a:bodyPr>
          <a:lstStyle/>
          <a:p>
            <a:r>
              <a:rPr lang="en-US" sz="1600" dirty="0" smtClean="0">
                <a:solidFill>
                  <a:srgbClr val="0067AC"/>
                </a:solidFill>
              </a:rPr>
              <a:t>Note that greenhouse gases have a unique temperature signature, with strong warming in the upper troposphere, cooling in the lower stratosphere and strong warming at the surface over the North Pole.  No other warming factors have this signature.   </a:t>
            </a:r>
            <a:endParaRPr lang="en-US" sz="1600" dirty="0">
              <a:solidFill>
                <a:srgbClr val="0067AC"/>
              </a:solidFill>
            </a:endParaRPr>
          </a:p>
        </p:txBody>
      </p:sp>
      <p:sp>
        <p:nvSpPr>
          <p:cNvPr id="6" name="TextBox 3"/>
          <p:cNvSpPr txBox="1">
            <a:spLocks noChangeArrowheads="1"/>
          </p:cNvSpPr>
          <p:nvPr/>
        </p:nvSpPr>
        <p:spPr bwMode="auto">
          <a:xfrm>
            <a:off x="4685279" y="1242219"/>
            <a:ext cx="4458721" cy="1200328"/>
          </a:xfrm>
          <a:prstGeom prst="rect">
            <a:avLst/>
          </a:prstGeom>
          <a:noFill/>
          <a:ln w="9525">
            <a:noFill/>
            <a:miter lim="800000"/>
            <a:headEnd/>
            <a:tailEnd/>
          </a:ln>
        </p:spPr>
        <p:txBody>
          <a:bodyPr wrap="square">
            <a:prstTxWarp prst="textNoShape">
              <a:avLst/>
            </a:prstTxWarp>
            <a:spAutoFit/>
          </a:bodyPr>
          <a:lstStyle/>
          <a:p>
            <a:r>
              <a:rPr lang="en-US" sz="2400" b="1" dirty="0">
                <a:solidFill>
                  <a:srgbClr val="0067AC"/>
                </a:solidFill>
              </a:rPr>
              <a:t>Warming of the Lower and Upper Atmosphere Produced by Natural and Human Causes</a:t>
            </a:r>
          </a:p>
        </p:txBody>
      </p:sp>
      <p:cxnSp>
        <p:nvCxnSpPr>
          <p:cNvPr id="7" name="Straight Arrow Connector 6"/>
          <p:cNvCxnSpPr>
            <a:cxnSpLocks noChangeShapeType="1"/>
          </p:cNvCxnSpPr>
          <p:nvPr/>
        </p:nvCxnSpPr>
        <p:spPr bwMode="auto">
          <a:xfrm rot="10800000">
            <a:off x="1905000" y="2352232"/>
            <a:ext cx="2780279" cy="653436"/>
          </a:xfrm>
          <a:prstGeom prst="straightConnector1">
            <a:avLst/>
          </a:prstGeom>
          <a:noFill/>
          <a:ln w="38100">
            <a:solidFill>
              <a:srgbClr val="B21524"/>
            </a:solidFill>
            <a:round/>
            <a:headEnd/>
            <a:tailEnd type="arrow" w="med" len="med"/>
          </a:ln>
        </p:spPr>
      </p:cxnSp>
      <p:cxnSp>
        <p:nvCxnSpPr>
          <p:cNvPr id="9" name="Straight Arrow Connector 8"/>
          <p:cNvCxnSpPr>
            <a:cxnSpLocks noChangeShapeType="1"/>
          </p:cNvCxnSpPr>
          <p:nvPr/>
        </p:nvCxnSpPr>
        <p:spPr bwMode="auto">
          <a:xfrm rot="10800000">
            <a:off x="1905003" y="2626077"/>
            <a:ext cx="2780276" cy="379590"/>
          </a:xfrm>
          <a:prstGeom prst="straightConnector1">
            <a:avLst/>
          </a:prstGeom>
          <a:noFill/>
          <a:ln w="38100">
            <a:solidFill>
              <a:srgbClr val="B21524"/>
            </a:solidFill>
            <a:round/>
            <a:headEnd/>
            <a:tailEnd type="arrow" w="med" len="med"/>
          </a:ln>
        </p:spPr>
      </p:cxnSp>
      <p:cxnSp>
        <p:nvCxnSpPr>
          <p:cNvPr id="11" name="Straight Arrow Connector 10"/>
          <p:cNvCxnSpPr>
            <a:cxnSpLocks noChangeShapeType="1"/>
          </p:cNvCxnSpPr>
          <p:nvPr/>
        </p:nvCxnSpPr>
        <p:spPr bwMode="auto">
          <a:xfrm rot="10800000">
            <a:off x="685801" y="2778477"/>
            <a:ext cx="3999479" cy="769056"/>
          </a:xfrm>
          <a:prstGeom prst="straightConnector1">
            <a:avLst/>
          </a:prstGeom>
          <a:noFill/>
          <a:ln w="38100">
            <a:solidFill>
              <a:srgbClr val="B21524"/>
            </a:solidFill>
            <a:round/>
            <a:headEnd/>
            <a:tailEnd type="arrow" w="med" len="med"/>
          </a:ln>
        </p:spPr>
      </p:cxnSp>
    </p:spTree>
    <p:extLst>
      <p:ext uri="{BB962C8B-B14F-4D97-AF65-F5344CB8AC3E}">
        <p14:creationId xmlns:p14="http://schemas.microsoft.com/office/powerpoint/2010/main" val="2282984999"/>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1" descr="Forcing Response.tiff"/>
          <p:cNvPicPr>
            <a:picLocks noChangeAspect="1"/>
          </p:cNvPicPr>
          <p:nvPr/>
        </p:nvPicPr>
        <p:blipFill>
          <a:blip r:embed="rId2"/>
          <a:srcRect/>
          <a:stretch>
            <a:fillRect/>
          </a:stretch>
        </p:blipFill>
        <p:spPr bwMode="auto">
          <a:xfrm>
            <a:off x="1" y="1146595"/>
            <a:ext cx="4518884" cy="5711403"/>
          </a:xfrm>
          <a:prstGeom prst="rect">
            <a:avLst/>
          </a:prstGeom>
          <a:noFill/>
          <a:ln w="9525">
            <a:noFill/>
            <a:miter lim="800000"/>
            <a:headEnd/>
            <a:tailEnd/>
          </a:ln>
        </p:spPr>
      </p:pic>
      <p:sp>
        <p:nvSpPr>
          <p:cNvPr id="50179" name="TextBox 4"/>
          <p:cNvSpPr txBox="1">
            <a:spLocks noChangeArrowheads="1"/>
          </p:cNvSpPr>
          <p:nvPr/>
        </p:nvSpPr>
        <p:spPr bwMode="auto">
          <a:xfrm>
            <a:off x="4685279" y="6457890"/>
            <a:ext cx="4458721" cy="400110"/>
          </a:xfrm>
          <a:prstGeom prst="rect">
            <a:avLst/>
          </a:prstGeom>
          <a:noFill/>
          <a:ln w="9525">
            <a:noFill/>
            <a:miter lim="800000"/>
            <a:headEnd/>
            <a:tailEnd/>
          </a:ln>
        </p:spPr>
        <p:txBody>
          <a:bodyPr wrap="square">
            <a:prstTxWarp prst="textNoShape">
              <a:avLst/>
            </a:prstTxWarp>
            <a:spAutoFit/>
          </a:bodyPr>
          <a:lstStyle/>
          <a:p>
            <a:r>
              <a:rPr lang="en-US" sz="1000" dirty="0">
                <a:solidFill>
                  <a:srgbClr val="B21524"/>
                </a:solidFill>
              </a:rPr>
              <a:t>Karl, T. R., J. M. </a:t>
            </a:r>
            <a:r>
              <a:rPr lang="en-US" sz="1000" dirty="0" err="1">
                <a:solidFill>
                  <a:srgbClr val="B21524"/>
                </a:solidFill>
              </a:rPr>
              <a:t>Melillo</a:t>
            </a:r>
            <a:r>
              <a:rPr lang="en-US" sz="1000" dirty="0">
                <a:solidFill>
                  <a:srgbClr val="B21524"/>
                </a:solidFill>
              </a:rPr>
              <a:t>, and T. C. Peterson, (eds.), 2009:  Global Climate Change Impacts in the United States. Cambridge University Press, 2009, 196pp.</a:t>
            </a:r>
          </a:p>
        </p:txBody>
      </p:sp>
      <p:sp>
        <p:nvSpPr>
          <p:cNvPr id="50180" name="TextBox 3"/>
          <p:cNvSpPr txBox="1">
            <a:spLocks noChangeArrowheads="1"/>
          </p:cNvSpPr>
          <p:nvPr/>
        </p:nvSpPr>
        <p:spPr bwMode="auto">
          <a:xfrm>
            <a:off x="4685279" y="2442547"/>
            <a:ext cx="4278399" cy="1569660"/>
          </a:xfrm>
          <a:prstGeom prst="rect">
            <a:avLst/>
          </a:prstGeom>
          <a:noFill/>
          <a:ln w="9525">
            <a:noFill/>
            <a:miter lim="800000"/>
            <a:headEnd/>
            <a:tailEnd/>
          </a:ln>
        </p:spPr>
        <p:txBody>
          <a:bodyPr wrap="square">
            <a:prstTxWarp prst="textNoShape">
              <a:avLst/>
            </a:prstTxWarp>
            <a:spAutoFit/>
          </a:bodyPr>
          <a:lstStyle/>
          <a:p>
            <a:r>
              <a:rPr lang="en-US" sz="1600" dirty="0" smtClean="0">
                <a:solidFill>
                  <a:srgbClr val="0067AC"/>
                </a:solidFill>
              </a:rPr>
              <a:t>Note that greenhouse gases have a unique temperature signature, with strong warming in the upper troposphere, cooling in the lower stratosphere and strong warming at the surface over the North Pole.  No other warming factors have this signature.   </a:t>
            </a:r>
            <a:endParaRPr lang="en-US" sz="1600" dirty="0">
              <a:solidFill>
                <a:srgbClr val="0067AC"/>
              </a:solidFill>
            </a:endParaRPr>
          </a:p>
        </p:txBody>
      </p:sp>
      <p:pic>
        <p:nvPicPr>
          <p:cNvPr id="50181" name="Picture 4" descr="Slide1.gif"/>
          <p:cNvPicPr>
            <a:picLocks noChangeAspect="1"/>
          </p:cNvPicPr>
          <p:nvPr/>
        </p:nvPicPr>
        <p:blipFill>
          <a:blip r:embed="rId3"/>
          <a:srcRect/>
          <a:stretch>
            <a:fillRect/>
          </a:stretch>
        </p:blipFill>
        <p:spPr bwMode="auto">
          <a:xfrm>
            <a:off x="5064969" y="4145497"/>
            <a:ext cx="3733800" cy="2312393"/>
          </a:xfrm>
          <a:prstGeom prst="rect">
            <a:avLst/>
          </a:prstGeom>
          <a:noFill/>
          <a:ln w="9525">
            <a:noFill/>
            <a:miter lim="800000"/>
            <a:headEnd/>
            <a:tailEnd/>
          </a:ln>
        </p:spPr>
      </p:pic>
      <p:sp>
        <p:nvSpPr>
          <p:cNvPr id="6" name="TextBox 3"/>
          <p:cNvSpPr txBox="1">
            <a:spLocks noChangeArrowheads="1"/>
          </p:cNvSpPr>
          <p:nvPr/>
        </p:nvSpPr>
        <p:spPr bwMode="auto">
          <a:xfrm>
            <a:off x="4685279" y="1242219"/>
            <a:ext cx="4458721" cy="1200328"/>
          </a:xfrm>
          <a:prstGeom prst="rect">
            <a:avLst/>
          </a:prstGeom>
          <a:noFill/>
          <a:ln w="9525">
            <a:noFill/>
            <a:miter lim="800000"/>
            <a:headEnd/>
            <a:tailEnd/>
          </a:ln>
        </p:spPr>
        <p:txBody>
          <a:bodyPr wrap="square">
            <a:prstTxWarp prst="textNoShape">
              <a:avLst/>
            </a:prstTxWarp>
            <a:spAutoFit/>
          </a:bodyPr>
          <a:lstStyle/>
          <a:p>
            <a:r>
              <a:rPr lang="en-US" sz="2400" b="1" dirty="0">
                <a:solidFill>
                  <a:srgbClr val="0067AC"/>
                </a:solidFill>
              </a:rPr>
              <a:t>Warming of the Lower and Upper Atmosphere Produced by Natural and Human Causes</a:t>
            </a:r>
          </a:p>
        </p:txBody>
      </p:sp>
      <p:cxnSp>
        <p:nvCxnSpPr>
          <p:cNvPr id="13" name="Straight Arrow Connector 12"/>
          <p:cNvCxnSpPr>
            <a:cxnSpLocks noChangeShapeType="1"/>
          </p:cNvCxnSpPr>
          <p:nvPr/>
        </p:nvCxnSpPr>
        <p:spPr bwMode="auto">
          <a:xfrm rot="10800000">
            <a:off x="1676838" y="2626076"/>
            <a:ext cx="3388135" cy="3197659"/>
          </a:xfrm>
          <a:prstGeom prst="straightConnector1">
            <a:avLst/>
          </a:prstGeom>
          <a:noFill/>
          <a:ln w="38100">
            <a:solidFill>
              <a:srgbClr val="B21524"/>
            </a:solidFill>
            <a:round/>
            <a:headEnd/>
            <a:tailEnd type="arrow" w="med" len="med"/>
          </a:ln>
        </p:spPr>
      </p:cxnSp>
      <p:cxnSp>
        <p:nvCxnSpPr>
          <p:cNvPr id="14" name="Straight Arrow Connector 13"/>
          <p:cNvCxnSpPr>
            <a:cxnSpLocks noChangeShapeType="1"/>
          </p:cNvCxnSpPr>
          <p:nvPr/>
        </p:nvCxnSpPr>
        <p:spPr bwMode="auto">
          <a:xfrm rot="10800000">
            <a:off x="1676838" y="2120587"/>
            <a:ext cx="3388133" cy="2678347"/>
          </a:xfrm>
          <a:prstGeom prst="straightConnector1">
            <a:avLst/>
          </a:prstGeom>
          <a:noFill/>
          <a:ln w="38100">
            <a:solidFill>
              <a:srgbClr val="B21524"/>
            </a:solidFill>
            <a:round/>
            <a:headEnd/>
            <a:tailEnd type="arrow" w="med" len="med"/>
          </a:ln>
        </p:spPr>
      </p:cxnSp>
    </p:spTree>
    <p:extLst>
      <p:ext uri="{BB962C8B-B14F-4D97-AF65-F5344CB8AC3E}">
        <p14:creationId xmlns:p14="http://schemas.microsoft.com/office/powerpoint/2010/main" val="3671041260"/>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1" descr="Forcing Response.tiff"/>
          <p:cNvPicPr>
            <a:picLocks noChangeAspect="1"/>
          </p:cNvPicPr>
          <p:nvPr/>
        </p:nvPicPr>
        <p:blipFill>
          <a:blip r:embed="rId2"/>
          <a:srcRect/>
          <a:stretch>
            <a:fillRect/>
          </a:stretch>
        </p:blipFill>
        <p:spPr bwMode="auto">
          <a:xfrm>
            <a:off x="1" y="1146595"/>
            <a:ext cx="4518884" cy="5711403"/>
          </a:xfrm>
          <a:prstGeom prst="rect">
            <a:avLst/>
          </a:prstGeom>
          <a:noFill/>
          <a:ln w="9525">
            <a:noFill/>
            <a:miter lim="800000"/>
            <a:headEnd/>
            <a:tailEnd/>
          </a:ln>
        </p:spPr>
      </p:pic>
      <p:sp>
        <p:nvSpPr>
          <p:cNvPr id="50180" name="TextBox 3"/>
          <p:cNvSpPr txBox="1">
            <a:spLocks noChangeArrowheads="1"/>
          </p:cNvSpPr>
          <p:nvPr/>
        </p:nvSpPr>
        <p:spPr bwMode="auto">
          <a:xfrm>
            <a:off x="4685279" y="2442547"/>
            <a:ext cx="4278399" cy="1569660"/>
          </a:xfrm>
          <a:prstGeom prst="rect">
            <a:avLst/>
          </a:prstGeom>
          <a:noFill/>
          <a:ln w="9525">
            <a:noFill/>
            <a:miter lim="800000"/>
            <a:headEnd/>
            <a:tailEnd/>
          </a:ln>
        </p:spPr>
        <p:txBody>
          <a:bodyPr wrap="square">
            <a:prstTxWarp prst="textNoShape">
              <a:avLst/>
            </a:prstTxWarp>
            <a:spAutoFit/>
          </a:bodyPr>
          <a:lstStyle/>
          <a:p>
            <a:r>
              <a:rPr lang="en-US" sz="1600" dirty="0" smtClean="0">
                <a:solidFill>
                  <a:srgbClr val="0067AC"/>
                </a:solidFill>
              </a:rPr>
              <a:t>Note that greenhouse gases have a unique temperature signature, with strong warming in the upper troposphere, cooling in the lower stratosphere and strong warming at the surface over the North Pole.  No other warming factors have this signature.   </a:t>
            </a:r>
            <a:endParaRPr lang="en-US" sz="1600" dirty="0">
              <a:solidFill>
                <a:srgbClr val="0067AC"/>
              </a:solidFill>
            </a:endParaRPr>
          </a:p>
        </p:txBody>
      </p:sp>
      <p:sp>
        <p:nvSpPr>
          <p:cNvPr id="6" name="TextBox 3"/>
          <p:cNvSpPr txBox="1">
            <a:spLocks noChangeArrowheads="1"/>
          </p:cNvSpPr>
          <p:nvPr/>
        </p:nvSpPr>
        <p:spPr bwMode="auto">
          <a:xfrm>
            <a:off x="4685279" y="1242219"/>
            <a:ext cx="4458721" cy="1200328"/>
          </a:xfrm>
          <a:prstGeom prst="rect">
            <a:avLst/>
          </a:prstGeom>
          <a:noFill/>
          <a:ln w="9525">
            <a:noFill/>
            <a:miter lim="800000"/>
            <a:headEnd/>
            <a:tailEnd/>
          </a:ln>
        </p:spPr>
        <p:txBody>
          <a:bodyPr wrap="square">
            <a:prstTxWarp prst="textNoShape">
              <a:avLst/>
            </a:prstTxWarp>
            <a:spAutoFit/>
          </a:bodyPr>
          <a:lstStyle/>
          <a:p>
            <a:r>
              <a:rPr lang="en-US" sz="2400" b="1" dirty="0">
                <a:solidFill>
                  <a:srgbClr val="0067AC"/>
                </a:solidFill>
              </a:rPr>
              <a:t>Warming of the Lower and Upper Atmosphere Produced by Natural and Human Causes</a:t>
            </a:r>
          </a:p>
        </p:txBody>
      </p:sp>
      <p:cxnSp>
        <p:nvCxnSpPr>
          <p:cNvPr id="13" name="Straight Arrow Connector 12"/>
          <p:cNvCxnSpPr>
            <a:cxnSpLocks noChangeShapeType="1"/>
          </p:cNvCxnSpPr>
          <p:nvPr/>
        </p:nvCxnSpPr>
        <p:spPr bwMode="auto">
          <a:xfrm flipH="1" flipV="1">
            <a:off x="742549" y="2859665"/>
            <a:ext cx="4371318" cy="1559935"/>
          </a:xfrm>
          <a:prstGeom prst="straightConnector1">
            <a:avLst/>
          </a:prstGeom>
          <a:noFill/>
          <a:ln w="38100">
            <a:solidFill>
              <a:srgbClr val="B21524"/>
            </a:solidFill>
            <a:round/>
            <a:headEnd/>
            <a:tailEnd type="arrow" w="med" len="med"/>
          </a:ln>
        </p:spPr>
      </p:cxnSp>
      <p:pic>
        <p:nvPicPr>
          <p:cNvPr id="7" name="Picture 6" descr="Arctic sea ice.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47649" y="4182532"/>
            <a:ext cx="3603229" cy="2675467"/>
          </a:xfrm>
          <a:prstGeom prst="rect">
            <a:avLst/>
          </a:prstGeom>
        </p:spPr>
      </p:pic>
    </p:spTree>
    <p:extLst>
      <p:ext uri="{BB962C8B-B14F-4D97-AF65-F5344CB8AC3E}">
        <p14:creationId xmlns:p14="http://schemas.microsoft.com/office/powerpoint/2010/main" val="1225484754"/>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4662</TotalTime>
  <Words>2475</Words>
  <Application>Microsoft Macintosh PowerPoint</Application>
  <PresentationFormat>On-screen Show (4:3)</PresentationFormat>
  <Paragraphs>331</Paragraphs>
  <Slides>66</Slides>
  <Notes>16</Notes>
  <HiddenSlides>0</HiddenSlides>
  <MMClips>0</MMClips>
  <ScaleCrop>false</ScaleCrop>
  <HeadingPairs>
    <vt:vector size="8" baseType="variant">
      <vt:variant>
        <vt:lpstr>Theme</vt:lpstr>
      </vt:variant>
      <vt:variant>
        <vt:i4>1</vt:i4>
      </vt:variant>
      <vt:variant>
        <vt:lpstr>Links</vt:lpstr>
      </vt:variant>
      <vt:variant>
        <vt:i4>8</vt:i4>
      </vt:variant>
      <vt:variant>
        <vt:lpstr>Embedded OLE Servers</vt:lpstr>
      </vt:variant>
      <vt:variant>
        <vt:i4>1</vt:i4>
      </vt:variant>
      <vt:variant>
        <vt:lpstr>Slide Titles</vt:lpstr>
      </vt:variant>
      <vt:variant>
        <vt:i4>66</vt:i4>
      </vt:variant>
    </vt:vector>
  </HeadingPairs>
  <TitlesOfParts>
    <vt:vector size="76" baseType="lpstr">
      <vt:lpstr>Office Theme</vt:lpstr>
      <vt:lpstr>???</vt:lpstr>
      <vt:lpstr>???</vt:lpstr>
      <vt:lpstr>???</vt:lpstr>
      <vt:lpstr>???</vt:lpstr>
      <vt:lpstr>???</vt:lpstr>
      <vt:lpstr>???</vt:lpstr>
      <vt:lpstr>???</vt:lpstr>
      <vt:lpstr>???</vt:lpstr>
      <vt:lpstr>Bitmap Image</vt:lpstr>
      <vt:lpstr>PowerPoint Presentation</vt:lpstr>
      <vt:lpstr>Climate Change and Plant Stress</vt:lpstr>
      <vt:lpstr>Outline</vt:lpstr>
      <vt:lpstr>Natural factors affect climate</vt:lpstr>
      <vt:lpstr>PowerPoint Presentation</vt:lpstr>
      <vt:lpstr>PowerPoint Presentation</vt:lpstr>
      <vt:lpstr>PowerPoint Presentation</vt:lpstr>
      <vt:lpstr>PowerPoint Presentation</vt:lpstr>
      <vt:lpstr>PowerPoint Presentation</vt:lpstr>
      <vt:lpstr>PowerPoint Presentation</vt:lpstr>
      <vt:lpstr>Conditions today are unusual in the context of the last 2,000 years …</vt:lpstr>
      <vt:lpstr>PowerPoint Presentation</vt:lpstr>
      <vt:lpstr>We have Moved Outside the Range of Historical Variation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Projected Change in Precipitation: 2081-2099 </vt:lpstr>
      <vt:lpstr>Extreme weather events become more common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Can we trust climate models to project a future climate in the Midwest?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Mean Summer (JJA) Dew-Point Temperatures for Des Moines, IA</vt:lpstr>
      <vt:lpstr>Can we trust climate models to project a future climate in the Midwest?</vt:lpstr>
      <vt:lpstr>Iowa Agricultural Producers are Adapting to Climate Change:</vt:lpstr>
      <vt:lpstr>PowerPoint Presentation</vt:lpstr>
      <vt:lpstr>PowerPoint Presentation</vt:lpstr>
      <vt:lpstr>PowerPoint Presentation</vt:lpstr>
      <vt:lpstr>PowerPoint Presentation</vt:lpstr>
      <vt:lpstr>PowerPoint Presentation</vt:lpstr>
      <vt:lpstr>PowerPoint Presentation</vt:lpstr>
      <vt:lpstr>Summary</vt:lpstr>
      <vt:lpstr>For More Information:</vt:lpstr>
    </vt:vector>
  </TitlesOfParts>
  <Company>Iowa State University - ECM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ECM Staff</dc:creator>
  <cp:lastModifiedBy>Gene Takle</cp:lastModifiedBy>
  <cp:revision>174</cp:revision>
  <dcterms:created xsi:type="dcterms:W3CDTF">2011-01-26T00:22:31Z</dcterms:created>
  <dcterms:modified xsi:type="dcterms:W3CDTF">2012-10-05T02:35:32Z</dcterms:modified>
</cp:coreProperties>
</file>